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48" r:id="rId2"/>
    <p:sldId id="259" r:id="rId3"/>
    <p:sldId id="310" r:id="rId4"/>
    <p:sldId id="303" r:id="rId5"/>
    <p:sldId id="326" r:id="rId6"/>
    <p:sldId id="299" r:id="rId7"/>
    <p:sldId id="260" r:id="rId8"/>
    <p:sldId id="315" r:id="rId9"/>
    <p:sldId id="261" r:id="rId10"/>
    <p:sldId id="305" r:id="rId11"/>
    <p:sldId id="295" r:id="rId12"/>
    <p:sldId id="262" r:id="rId13"/>
    <p:sldId id="328" r:id="rId14"/>
    <p:sldId id="282" r:id="rId15"/>
    <p:sldId id="284" r:id="rId16"/>
    <p:sldId id="283" r:id="rId17"/>
    <p:sldId id="264" r:id="rId18"/>
    <p:sldId id="289" r:id="rId19"/>
    <p:sldId id="312" r:id="rId20"/>
    <p:sldId id="324" r:id="rId21"/>
    <p:sldId id="325" r:id="rId22"/>
    <p:sldId id="268" r:id="rId23"/>
    <p:sldId id="269" r:id="rId24"/>
    <p:sldId id="270" r:id="rId25"/>
    <p:sldId id="271" r:id="rId26"/>
    <p:sldId id="267" r:id="rId27"/>
    <p:sldId id="286" r:id="rId28"/>
    <p:sldId id="279" r:id="rId29"/>
    <p:sldId id="275" r:id="rId30"/>
    <p:sldId id="277" r:id="rId31"/>
    <p:sldId id="278" r:id="rId32"/>
    <p:sldId id="316" r:id="rId33"/>
    <p:sldId id="317" r:id="rId34"/>
    <p:sldId id="318" r:id="rId35"/>
    <p:sldId id="329" r:id="rId36"/>
    <p:sldId id="330" r:id="rId37"/>
    <p:sldId id="297" r:id="rId38"/>
    <p:sldId id="331" r:id="rId39"/>
    <p:sldId id="334" r:id="rId40"/>
    <p:sldId id="335" r:id="rId41"/>
    <p:sldId id="308" r:id="rId42"/>
    <p:sldId id="336" r:id="rId43"/>
    <p:sldId id="288" r:id="rId44"/>
    <p:sldId id="266" r:id="rId45"/>
    <p:sldId id="332" r:id="rId46"/>
    <p:sldId id="333" r:id="rId47"/>
    <p:sldId id="349" r:id="rId4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150C66-28A9-4D33-AC5C-5A07D7E03D2B}">
          <p14:sldIdLst>
            <p14:sldId id="348"/>
            <p14:sldId id="259"/>
            <p14:sldId id="310"/>
            <p14:sldId id="303"/>
            <p14:sldId id="326"/>
          </p14:sldIdLst>
        </p14:section>
        <p14:section name="Everyone can test" id="{F53D0C3F-48D4-4187-B1FD-5F29D7E46C4B}">
          <p14:sldIdLst>
            <p14:sldId id="299"/>
            <p14:sldId id="260"/>
            <p14:sldId id="315"/>
          </p14:sldIdLst>
        </p14:section>
        <p14:section name="Testing can be done under any circumstances" id="{7612D724-DA3C-49FC-BF5C-AF7595F481CC}">
          <p14:sldIdLst>
            <p14:sldId id="261"/>
            <p14:sldId id="305"/>
          </p14:sldIdLst>
        </p14:section>
        <p14:section name="Testing cannot be done without specifications" id="{98540DA7-E506-40E9-B297-36C78CE41DDE}">
          <p14:sldIdLst>
            <p14:sldId id="295"/>
            <p14:sldId id="262"/>
            <p14:sldId id="328"/>
          </p14:sldIdLst>
        </p14:section>
        <p14:section name="Manual vs Automated testing" id="{FE289376-4E28-4603-BAA3-B41DF9B190E5}">
          <p14:sldIdLst>
            <p14:sldId id="282"/>
            <p14:sldId id="284"/>
            <p14:sldId id="283"/>
          </p14:sldIdLst>
        </p14:section>
        <p14:section name="Automated testing" id="{3BEC4747-0A9C-4F38-A700-6E60BDBC4246}">
          <p14:sldIdLst>
            <p14:sldId id="264"/>
            <p14:sldId id="289"/>
            <p14:sldId id="312"/>
          </p14:sldIdLst>
        </p14:section>
        <p14:section name="Automation pyramid" id="{22DB1739-3F14-4953-8B70-2DB2C3617192}">
          <p14:sldIdLst>
            <p14:sldId id="324"/>
            <p14:sldId id="325"/>
          </p14:sldIdLst>
        </p14:section>
        <p14:section name="Testing is Quality Assurance" id="{AA4F6DF3-2A18-4F5A-AE98-AEF5305E9659}">
          <p14:sldIdLst>
            <p14:sldId id="268"/>
          </p14:sldIdLst>
        </p14:section>
        <p14:section name="Testers have to find bugs" id="{05B82B2B-20C9-4F5B-B163-EA27BE8810D0}">
          <p14:sldIdLst>
            <p14:sldId id="269"/>
            <p14:sldId id="270"/>
          </p14:sldIdLst>
        </p14:section>
        <p14:section name="Testers break software" id="{15C14B22-831F-42B5-8A3F-DDD1C9EB97B2}">
          <p14:sldIdLst>
            <p14:sldId id="271"/>
          </p14:sldIdLst>
        </p14:section>
        <p14:section name="Testers with 5 years experience are senior" id="{A1D6FF7F-916F-4058-B726-4242E77F9B2B}">
          <p14:sldIdLst>
            <p14:sldId id="267"/>
            <p14:sldId id="286"/>
          </p14:sldIdLst>
        </p14:section>
        <p14:section name="Don;t have enough time" id="{EB557A3B-9582-4818-99B2-55C2F416EBC1}">
          <p14:sldIdLst>
            <p14:sldId id="279"/>
          </p14:sldIdLst>
        </p14:section>
        <p14:section name="Bearers of bad news" id="{7DDEE65E-B7B2-4F14-9289-6A7FBB203D14}">
          <p14:sldIdLst>
            <p14:sldId id="275"/>
          </p14:sldIdLst>
        </p14:section>
        <p14:section name="Test at the end of sprint" id="{05D94E0B-1FA6-4B8A-A416-438E800D4A4F}">
          <p14:sldIdLst>
            <p14:sldId id="277"/>
          </p14:sldIdLst>
        </p14:section>
        <p14:section name="Testing is what testers do" id="{C6BAB4B6-5593-4D57-B200-5DF4F1E97D78}">
          <p14:sldIdLst>
            <p14:sldId id="278"/>
          </p14:sldIdLst>
        </p14:section>
        <p14:section name="Testing is not a structured activity" id="{1FBCAE0D-4BA2-4D14-A3F0-DA5190C2F346}">
          <p14:sldIdLst>
            <p14:sldId id="316"/>
            <p14:sldId id="317"/>
            <p14:sldId id="318"/>
            <p14:sldId id="329"/>
            <p14:sldId id="330"/>
          </p14:sldIdLst>
        </p14:section>
        <p14:section name="Smart good tester" id="{AE9A98DD-34A5-42F4-8537-267CDC374C9C}">
          <p14:sldIdLst>
            <p14:sldId id="297"/>
          </p14:sldIdLst>
        </p14:section>
        <p14:section name="Learning testing" id="{779AE613-4E7A-41D8-8E6D-5B8004CDDAD2}">
          <p14:sldIdLst>
            <p14:sldId id="331"/>
            <p14:sldId id="334"/>
            <p14:sldId id="335"/>
          </p14:sldIdLst>
        </p14:section>
        <p14:section name="Testing is a analythical activity" id="{28B4DE30-6661-4358-B2AA-FE573FC0B277}">
          <p14:sldIdLst>
            <p14:sldId id="308"/>
            <p14:sldId id="336"/>
          </p14:sldIdLst>
        </p14:section>
        <p14:section name="What is testing" id="{799D65BC-5F18-4B86-8E0C-328983C51A07}">
          <p14:sldIdLst>
            <p14:sldId id="288"/>
          </p14:sldIdLst>
        </p14:section>
        <p14:section name="Testers are unsuccessful developers" id="{5C483AE9-D2CF-4C2D-B8FA-DEE76E0A3B30}">
          <p14:sldIdLst>
            <p14:sldId id="266"/>
            <p14:sldId id="332"/>
            <p14:sldId id="333"/>
            <p14:sldId id="349"/>
          </p14:sldIdLst>
        </p14:section>
        <p14:section name="Untitled Section" id="{6867F4CA-24E4-4CD6-BBFD-FE461F4FBE63}">
          <p14:sldIdLst/>
        </p14:section>
        <p14:section name="no time" id="{87123E11-628B-4FB2-ACB0-ABE4DB76FB5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E519"/>
    <a:srgbClr val="7B7B7B"/>
    <a:srgbClr val="FFD098"/>
    <a:srgbClr val="F1F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09" autoAdjust="0"/>
    <p:restoredTop sz="66127" autoAdjust="0"/>
  </p:normalViewPr>
  <p:slideViewPr>
    <p:cSldViewPr snapToGrid="0">
      <p:cViewPr varScale="1">
        <p:scale>
          <a:sx n="74" d="100"/>
          <a:sy n="74" d="100"/>
        </p:scale>
        <p:origin x="1584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7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50FB6E0-3347-49A4-90D9-C26653397D4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37468C-CCC8-4544-8A91-256117864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56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2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5FAED15-B8F6-4943-ADE7-5634D07F096E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ED875DC1-82B2-43FA-815D-510BC821E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6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97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0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14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4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23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61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31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315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8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44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6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99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90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15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482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03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2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664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33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422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30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76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21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9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21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476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29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14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4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19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22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86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5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942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998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218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48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669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854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392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D05EE-5DF3-C8C0-E5A3-3F9B5C02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285F6-C740-B242-AA59-D463B865D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70FD26-9561-09BE-5FB6-F336252F0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7E73B-BCD2-D3B9-EF46-3D5B19773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1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94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67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9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r>
              <a:rPr lang="en-US" dirty="0"/>
              <a:t>Before we move on to the next misconception a few words about testability. </a:t>
            </a:r>
          </a:p>
          <a:p>
            <a:r>
              <a:rPr lang="en-US" dirty="0"/>
              <a:t>Testability is a team’s approach </a:t>
            </a:r>
          </a:p>
          <a:p>
            <a:r>
              <a:rPr lang="en-US" dirty="0"/>
              <a:t>It should not be a accident but a conscious decision</a:t>
            </a:r>
          </a:p>
          <a:p>
            <a:r>
              <a:rPr lang="en-US" dirty="0"/>
              <a:t>Testability is the root cause of many production bugs and a lot of time is spent reproducing them.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do you think is the worst bug? A production bug? Well I believe that the worst bug is a production but that you cannot reproduce. </a:t>
            </a:r>
          </a:p>
          <a:p>
            <a:endParaRPr lang="en-US" dirty="0"/>
          </a:p>
          <a:p>
            <a:pPr defTabSz="942289">
              <a:defRPr/>
            </a:pPr>
            <a:endParaRPr lang="en-US" dirty="0"/>
          </a:p>
          <a:p>
            <a:pPr defTabSz="942289"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875DC1-82B2-43FA-815D-510BC821EB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58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241959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295367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683308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138383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235065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317016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2110846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102902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2504533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386167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546273"/>
            <a:ext cx="12192000" cy="31172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BrainForIT.com</a:t>
            </a:r>
          </a:p>
        </p:txBody>
      </p:sp>
    </p:spTree>
    <p:extLst>
      <p:ext uri="{BB962C8B-B14F-4D97-AF65-F5344CB8AC3E}">
        <p14:creationId xmlns:p14="http://schemas.microsoft.com/office/powerpoint/2010/main" val="286793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4341D-6E16-45C3-BB91-5E9351DF4371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A6D7E-E5EA-44C7-8F55-84DCEEE34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5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reviewrequirements.brainforit.c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TheTestingMap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BB4A-E674-40EE-AB3D-3DA6E8617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571" y="2103437"/>
            <a:ext cx="10515600" cy="1325563"/>
          </a:xfrm>
        </p:spPr>
        <p:txBody>
          <a:bodyPr/>
          <a:lstStyle/>
          <a:p>
            <a:r>
              <a:rPr lang="en-US" dirty="0"/>
              <a:t>Misconceptions about software testing</a:t>
            </a:r>
          </a:p>
        </p:txBody>
      </p:sp>
    </p:spTree>
    <p:extLst>
      <p:ext uri="{BB962C8B-B14F-4D97-AF65-F5344CB8AC3E}">
        <p14:creationId xmlns:p14="http://schemas.microsoft.com/office/powerpoint/2010/main" val="205942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896600" cy="1325563"/>
          </a:xfrm>
        </p:spPr>
        <p:txBody>
          <a:bodyPr/>
          <a:lstStyle/>
          <a:p>
            <a:r>
              <a:rPr lang="en-US" dirty="0"/>
              <a:t>2. Testing can be done under any circumstances</a:t>
            </a:r>
          </a:p>
        </p:txBody>
      </p:sp>
      <p:sp>
        <p:nvSpPr>
          <p:cNvPr id="4" name="Freeform 3"/>
          <p:cNvSpPr/>
          <p:nvPr/>
        </p:nvSpPr>
        <p:spPr>
          <a:xfrm>
            <a:off x="2075526" y="1863146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476579" y="1895244"/>
            <a:ext cx="0" cy="593558"/>
          </a:xfrm>
          <a:custGeom>
            <a:avLst/>
            <a:gdLst>
              <a:gd name="connsiteX0" fmla="*/ 0 w 0"/>
              <a:gd name="connsiteY0" fmla="*/ 0 h 593558"/>
              <a:gd name="connsiteX1" fmla="*/ 0 w 0"/>
              <a:gd name="connsiteY1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558">
                <a:moveTo>
                  <a:pt x="0" y="0"/>
                </a:moveTo>
                <a:lnTo>
                  <a:pt x="0" y="593558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053468" y="2472746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91568" y="2175967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10527" y="1992243"/>
            <a:ext cx="62564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42611" y="2230217"/>
            <a:ext cx="62564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36169" y="1882605"/>
            <a:ext cx="394201" cy="20589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00074" y="2101882"/>
            <a:ext cx="430296" cy="2673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7687644" y="1460413"/>
            <a:ext cx="2482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testing</a:t>
            </a:r>
          </a:p>
        </p:txBody>
      </p:sp>
      <p:sp>
        <p:nvSpPr>
          <p:cNvPr id="13" name="Freeform 12"/>
          <p:cNvSpPr/>
          <p:nvPr/>
        </p:nvSpPr>
        <p:spPr>
          <a:xfrm>
            <a:off x="6962877" y="1782172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363930" y="1814270"/>
            <a:ext cx="0" cy="593558"/>
          </a:xfrm>
          <a:custGeom>
            <a:avLst/>
            <a:gdLst>
              <a:gd name="connsiteX0" fmla="*/ 0 w 0"/>
              <a:gd name="connsiteY0" fmla="*/ 0 h 593558"/>
              <a:gd name="connsiteX1" fmla="*/ 0 w 0"/>
              <a:gd name="connsiteY1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558">
                <a:moveTo>
                  <a:pt x="0" y="0"/>
                </a:moveTo>
                <a:lnTo>
                  <a:pt x="0" y="593558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940819" y="2391772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978919" y="2094993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91567" y="1628053"/>
            <a:ext cx="533033" cy="103163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11072" y="1695506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testability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155382" y="1460413"/>
            <a:ext cx="160061" cy="119927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677257" y="1992244"/>
            <a:ext cx="1929023" cy="237973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957422" y="3296426"/>
            <a:ext cx="10515600" cy="2018242"/>
          </a:xfrm>
        </p:spPr>
        <p:txBody>
          <a:bodyPr/>
          <a:lstStyle/>
          <a:p>
            <a:r>
              <a:rPr lang="en-US" dirty="0"/>
              <a:t>Testability is a team’s approach </a:t>
            </a:r>
          </a:p>
          <a:p>
            <a:r>
              <a:rPr lang="en-US" dirty="0"/>
              <a:t>It should not be an accident but a conscious decision</a:t>
            </a:r>
          </a:p>
          <a:p>
            <a:r>
              <a:rPr lang="en-US" dirty="0"/>
              <a:t>Testability is the root cause of many production bugs, and a lot of time is spent reproducing them</a:t>
            </a:r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61455" y="950610"/>
            <a:ext cx="597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2.1 Anything can be tested</a:t>
            </a:r>
          </a:p>
        </p:txBody>
      </p:sp>
    </p:spTree>
    <p:extLst>
      <p:ext uri="{BB962C8B-B14F-4D97-AF65-F5344CB8AC3E}">
        <p14:creationId xmlns:p14="http://schemas.microsoft.com/office/powerpoint/2010/main" val="95468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95760" cy="1325563"/>
          </a:xfrm>
        </p:spPr>
        <p:txBody>
          <a:bodyPr/>
          <a:lstStyle/>
          <a:p>
            <a:r>
              <a:rPr lang="en-US" dirty="0"/>
              <a:t>3. Testing cannot be done without specifications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outcome can be determined by the</a:t>
            </a:r>
          </a:p>
          <a:p>
            <a:pPr lvl="1"/>
            <a:r>
              <a:rPr lang="en-US" sz="2800" dirty="0"/>
              <a:t>Nature of the product</a:t>
            </a:r>
          </a:p>
          <a:p>
            <a:pPr lvl="1"/>
            <a:r>
              <a:rPr lang="en-US" sz="2800" dirty="0"/>
              <a:t>Tester’s  knowledge of the domain </a:t>
            </a:r>
          </a:p>
          <a:p>
            <a:pPr lvl="1"/>
            <a:r>
              <a:rPr lang="en-US" sz="2800" dirty="0"/>
              <a:t>The skills and professionalism of the tester</a:t>
            </a:r>
          </a:p>
          <a:p>
            <a:pPr lvl="1"/>
            <a:r>
              <a:rPr lang="en-US" sz="2800" dirty="0"/>
              <a:t>The availability of required resources</a:t>
            </a:r>
          </a:p>
          <a:p>
            <a:pPr lvl="1"/>
            <a:r>
              <a:rPr lang="en-US" sz="2800" dirty="0"/>
              <a:t>By the approach you take: </a:t>
            </a:r>
            <a:r>
              <a:rPr lang="en-US" sz="2800" b="1" dirty="0">
                <a:solidFill>
                  <a:srgbClr val="7030A0"/>
                </a:solidFill>
              </a:rPr>
              <a:t>exploratory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5400007" y="4478774"/>
            <a:ext cx="522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 simultaneous learning, test design and test execution</a:t>
            </a:r>
          </a:p>
        </p:txBody>
      </p:sp>
    </p:spTree>
    <p:extLst>
      <p:ext uri="{BB962C8B-B14F-4D97-AF65-F5344CB8AC3E}">
        <p14:creationId xmlns:p14="http://schemas.microsoft.com/office/powerpoint/2010/main" val="8471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78" y="1551432"/>
            <a:ext cx="3298648" cy="46664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406185" y="2696867"/>
            <a:ext cx="5808480" cy="2362785"/>
          </a:xfrm>
          <a:prstGeom prst="rect">
            <a:avLst/>
          </a:prstGeom>
          <a:solidFill>
            <a:srgbClr val="F1F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56"/>
            <a:ext cx="12054840" cy="1325563"/>
          </a:xfrm>
        </p:spPr>
        <p:txBody>
          <a:bodyPr/>
          <a:lstStyle/>
          <a:p>
            <a:r>
              <a:rPr lang="en-US" dirty="0"/>
              <a:t>3.1.  </a:t>
            </a:r>
            <a:r>
              <a:rPr lang="en-US" sz="4000" dirty="0"/>
              <a:t>Understanding requirements means reading them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514" y="6456186"/>
            <a:ext cx="5761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4" action="ppaction://hlinkfile"/>
              </a:rPr>
              <a:t>reviewrequirements.brainforit.com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937102" y="267478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Critical Thinking Questions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Sashimi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Simulate and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Cubin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Drawing Diagrams and Flows</a:t>
            </a:r>
          </a:p>
        </p:txBody>
      </p:sp>
    </p:spTree>
    <p:extLst>
      <p:ext uri="{BB962C8B-B14F-4D97-AF65-F5344CB8AC3E}">
        <p14:creationId xmlns:p14="http://schemas.microsoft.com/office/powerpoint/2010/main" val="26124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0256"/>
            <a:ext cx="1205484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3.2 Tests are executable specifications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49" y="1776193"/>
            <a:ext cx="2319337" cy="1062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49" y="3487152"/>
            <a:ext cx="2319337" cy="2206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ight Arrow 12"/>
          <p:cNvSpPr/>
          <p:nvPr/>
        </p:nvSpPr>
        <p:spPr>
          <a:xfrm>
            <a:off x="3577386" y="2149642"/>
            <a:ext cx="1187116" cy="352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577386" y="3557023"/>
            <a:ext cx="1187116" cy="352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050002" y="1941095"/>
            <a:ext cx="3259" cy="42832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4276" y="1768602"/>
            <a:ext cx="3320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tests</a:t>
            </a:r>
          </a:p>
          <a:p>
            <a:r>
              <a:rPr lang="en-US" sz="3200" dirty="0"/>
              <a:t>Scenarios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7849" y="3553173"/>
            <a:ext cx="3320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DoD</a:t>
            </a:r>
          </a:p>
          <a:p>
            <a:r>
              <a:rPr lang="en-US" sz="3200" dirty="0"/>
              <a:t>Negative</a:t>
            </a:r>
          </a:p>
          <a:p>
            <a:r>
              <a:rPr lang="en-US" sz="3200" dirty="0"/>
              <a:t>Security</a:t>
            </a:r>
          </a:p>
          <a:p>
            <a:r>
              <a:rPr lang="en-US" sz="3200" dirty="0"/>
              <a:t>Performance</a:t>
            </a:r>
          </a:p>
          <a:p>
            <a:r>
              <a:rPr lang="en-US" sz="3200" dirty="0"/>
              <a:t>Test Claims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55855" y="2353573"/>
            <a:ext cx="2117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</a:p>
        </p:txBody>
      </p:sp>
      <p:sp>
        <p:nvSpPr>
          <p:cNvPr id="22" name="Right Brace 21"/>
          <p:cNvSpPr/>
          <p:nvPr/>
        </p:nvSpPr>
        <p:spPr>
          <a:xfrm>
            <a:off x="7523744" y="1768602"/>
            <a:ext cx="1379621" cy="4455735"/>
          </a:xfrm>
          <a:prstGeom prst="rightBrace">
            <a:avLst>
              <a:gd name="adj1" fmla="val 8333"/>
              <a:gd name="adj2" fmla="val 2263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952998" y="2299621"/>
            <a:ext cx="2297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Valuable information</a:t>
            </a:r>
          </a:p>
        </p:txBody>
      </p:sp>
    </p:spTree>
    <p:extLst>
      <p:ext uri="{BB962C8B-B14F-4D97-AF65-F5344CB8AC3E}">
        <p14:creationId xmlns:p14="http://schemas.microsoft.com/office/powerpoint/2010/main" val="34983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 animBg="1"/>
      <p:bldP spid="17" grpId="0"/>
      <p:bldP spid="18" grpId="0"/>
      <p:bldP spid="19" grpId="0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7" b="100000" l="4098" r="975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433" y="2638425"/>
            <a:ext cx="2324100" cy="421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4. Manual vs. automated testing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7" b="100000" l="9294" r="899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969" y="2638425"/>
            <a:ext cx="25622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7" b="100000" l="4098" r="9754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0433" y="2638425"/>
            <a:ext cx="2324100" cy="421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4. Manual vs. automated testing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7700" l="9897" r="89956">
                        <a14:foregroundMark x1="39439" y1="17200" x2="35451" y2="22900"/>
                        <a14:foregroundMark x1="68833" y1="11600" x2="65731" y2="2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19" y="1690688"/>
            <a:ext cx="3835128" cy="566488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57" b="100000" l="9294" r="899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969" y="2638425"/>
            <a:ext cx="25622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0" b="97700" l="9897" r="89956">
                        <a14:foregroundMark x1="39439" y1="17200" x2="35451" y2="22900"/>
                        <a14:foregroundMark x1="68833" y1="11600" x2="65731" y2="2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19" y="1690688"/>
            <a:ext cx="3835128" cy="566488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9" y="0"/>
            <a:ext cx="10515600" cy="1325563"/>
          </a:xfrm>
        </p:spPr>
        <p:txBody>
          <a:bodyPr/>
          <a:lstStyle/>
          <a:p>
            <a:r>
              <a:rPr lang="en-US" dirty="0"/>
              <a:t>4. Manual vs. automated testing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57" b="100000" l="9294" r="899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969" y="2638425"/>
            <a:ext cx="2562225" cy="4219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80803">
            <a:off x="3629869" y="2039972"/>
            <a:ext cx="4932262" cy="488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5. Automated testing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539608" y="546890"/>
            <a:ext cx="2645229" cy="28661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64229" y="1849393"/>
            <a:ext cx="2865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Do a test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4229" y="3411647"/>
            <a:ext cx="744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Use a toll to automate the execution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4837" y="3912616"/>
            <a:ext cx="922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all checks have to be specified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84837" y="4365754"/>
            <a:ext cx="8599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 other check is done beside the specified ones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4229" y="5027473"/>
            <a:ext cx="744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Debugging in case of failure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4124670" y="302343"/>
            <a:ext cx="672737" cy="74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4607" y="-2382"/>
            <a:ext cx="3087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automation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49191" y="2618290"/>
            <a:ext cx="5178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Decide to automate it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49191" y="5790118"/>
            <a:ext cx="7445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You update or remove it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354607" y="2133600"/>
            <a:ext cx="4901688" cy="16042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5400000">
            <a:off x="7908759" y="2807368"/>
            <a:ext cx="2053389" cy="673769"/>
          </a:xfrm>
          <a:prstGeom prst="bentConnector3">
            <a:avLst>
              <a:gd name="adj1" fmla="val 100000"/>
            </a:avLst>
          </a:prstGeom>
          <a:ln w="412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2652" y="1791829"/>
            <a:ext cx="3689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everything / only specific checks</a:t>
            </a:r>
          </a:p>
        </p:txBody>
      </p:sp>
    </p:spTree>
    <p:extLst>
      <p:ext uri="{BB962C8B-B14F-4D97-AF65-F5344CB8AC3E}">
        <p14:creationId xmlns:p14="http://schemas.microsoft.com/office/powerpoint/2010/main" val="3426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3" grpId="0" animBg="1"/>
      <p:bldP spid="6" grpId="0"/>
      <p:bldP spid="12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721" y="1663017"/>
            <a:ext cx="3680890" cy="4946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015">
            <a:off x="4375182" y="2080345"/>
            <a:ext cx="997103" cy="997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1066" flipH="1">
            <a:off x="159950" y="2842789"/>
            <a:ext cx="1001345" cy="100134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5. Automated testing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39608" y="546890"/>
            <a:ext cx="2645229" cy="28661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65600" y="287867"/>
            <a:ext cx="672737" cy="74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54607" y="-2382"/>
            <a:ext cx="3087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automation</a:t>
            </a:r>
          </a:p>
        </p:txBody>
      </p:sp>
      <p:sp>
        <p:nvSpPr>
          <p:cNvPr id="20" name="Arc 19"/>
          <p:cNvSpPr/>
          <p:nvPr/>
        </p:nvSpPr>
        <p:spPr>
          <a:xfrm flipV="1">
            <a:off x="1605452" y="-491690"/>
            <a:ext cx="9547209" cy="5961097"/>
          </a:xfrm>
          <a:prstGeom prst="arc">
            <a:avLst>
              <a:gd name="adj1" fmla="val 15775127"/>
              <a:gd name="adj2" fmla="val 0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139511" y="3765553"/>
            <a:ext cx="5013150" cy="1732601"/>
          </a:xfrm>
          <a:custGeom>
            <a:avLst/>
            <a:gdLst>
              <a:gd name="connsiteX0" fmla="*/ 132514 w 8705014"/>
              <a:gd name="connsiteY0" fmla="*/ 2758444 h 2965938"/>
              <a:gd name="connsiteX1" fmla="*/ 170614 w 8705014"/>
              <a:gd name="connsiteY1" fmla="*/ 2720344 h 2965938"/>
              <a:gd name="connsiteX2" fmla="*/ 1808914 w 8705014"/>
              <a:gd name="connsiteY2" fmla="*/ 300994 h 2965938"/>
              <a:gd name="connsiteX3" fmla="*/ 3732964 w 8705014"/>
              <a:gd name="connsiteY3" fmla="*/ 72394 h 2965938"/>
              <a:gd name="connsiteX4" fmla="*/ 4818814 w 8705014"/>
              <a:gd name="connsiteY4" fmla="*/ 624844 h 2965938"/>
              <a:gd name="connsiteX5" fmla="*/ 5961814 w 8705014"/>
              <a:gd name="connsiteY5" fmla="*/ 1577344 h 2965938"/>
              <a:gd name="connsiteX6" fmla="*/ 6990514 w 8705014"/>
              <a:gd name="connsiteY6" fmla="*/ 2377444 h 2965938"/>
              <a:gd name="connsiteX7" fmla="*/ 7790614 w 8705014"/>
              <a:gd name="connsiteY7" fmla="*/ 2682244 h 2965938"/>
              <a:gd name="connsiteX8" fmla="*/ 8705014 w 8705014"/>
              <a:gd name="connsiteY8" fmla="*/ 2720344 h 2965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05014" h="2965938">
                <a:moveTo>
                  <a:pt x="132514" y="2758444"/>
                </a:moveTo>
                <a:cubicBezTo>
                  <a:pt x="11864" y="2944181"/>
                  <a:pt x="-108786" y="3129919"/>
                  <a:pt x="170614" y="2720344"/>
                </a:cubicBezTo>
                <a:cubicBezTo>
                  <a:pt x="450014" y="2310769"/>
                  <a:pt x="1215189" y="742319"/>
                  <a:pt x="1808914" y="300994"/>
                </a:cubicBezTo>
                <a:cubicBezTo>
                  <a:pt x="2402639" y="-140331"/>
                  <a:pt x="3231314" y="18419"/>
                  <a:pt x="3732964" y="72394"/>
                </a:cubicBezTo>
                <a:cubicBezTo>
                  <a:pt x="4234614" y="126369"/>
                  <a:pt x="4447339" y="374019"/>
                  <a:pt x="4818814" y="624844"/>
                </a:cubicBezTo>
                <a:cubicBezTo>
                  <a:pt x="5190289" y="875669"/>
                  <a:pt x="5599864" y="1285244"/>
                  <a:pt x="5961814" y="1577344"/>
                </a:cubicBezTo>
                <a:cubicBezTo>
                  <a:pt x="6323764" y="1869444"/>
                  <a:pt x="6685714" y="2193294"/>
                  <a:pt x="6990514" y="2377444"/>
                </a:cubicBezTo>
                <a:cubicBezTo>
                  <a:pt x="7295314" y="2561594"/>
                  <a:pt x="7504864" y="2625094"/>
                  <a:pt x="7790614" y="2682244"/>
                </a:cubicBezTo>
                <a:cubicBezTo>
                  <a:pt x="8076364" y="2739394"/>
                  <a:pt x="8390689" y="2729869"/>
                  <a:pt x="8705014" y="2720344"/>
                </a:cubicBezTo>
              </a:path>
            </a:pathLst>
          </a:custGeom>
          <a:noFill/>
          <a:ln w="34925"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064120" y="5526901"/>
            <a:ext cx="5449856" cy="17422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064120" y="2668555"/>
            <a:ext cx="0" cy="2875770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409465" y="3962184"/>
            <a:ext cx="1637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Over test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3860" y="4022307"/>
            <a:ext cx="1421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Under test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08403" y="2740175"/>
            <a:ext cx="3561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</a:rPr>
              <a:t>Number / </a:t>
            </a:r>
          </a:p>
          <a:p>
            <a:pPr algn="ctr"/>
            <a:r>
              <a:rPr lang="en-US" sz="2800" b="1" dirty="0">
                <a:solidFill>
                  <a:srgbClr val="00B0F0"/>
                </a:solidFill>
              </a:rPr>
              <a:t>importance of defect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36654" y="1874988"/>
            <a:ext cx="2566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Cost of testing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38546" y="5666327"/>
            <a:ext cx="120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time</a:t>
            </a:r>
          </a:p>
        </p:txBody>
      </p:sp>
      <p:sp>
        <p:nvSpPr>
          <p:cNvPr id="31" name="Freeform 30"/>
          <p:cNvSpPr/>
          <p:nvPr/>
        </p:nvSpPr>
        <p:spPr>
          <a:xfrm>
            <a:off x="8633685" y="3881190"/>
            <a:ext cx="1881915" cy="1241953"/>
          </a:xfrm>
          <a:custGeom>
            <a:avLst/>
            <a:gdLst>
              <a:gd name="connsiteX0" fmla="*/ 4 w 1799307"/>
              <a:gd name="connsiteY0" fmla="*/ 412955 h 1179871"/>
              <a:gd name="connsiteX1" fmla="*/ 58997 w 1799307"/>
              <a:gd name="connsiteY1" fmla="*/ 265471 h 1179871"/>
              <a:gd name="connsiteX2" fmla="*/ 235978 w 1799307"/>
              <a:gd name="connsiteY2" fmla="*/ 117987 h 1179871"/>
              <a:gd name="connsiteX3" fmla="*/ 530946 w 1799307"/>
              <a:gd name="connsiteY3" fmla="*/ 29497 h 1179871"/>
              <a:gd name="connsiteX4" fmla="*/ 1120881 w 1799307"/>
              <a:gd name="connsiteY4" fmla="*/ 0 h 1179871"/>
              <a:gd name="connsiteX5" fmla="*/ 1268365 w 1799307"/>
              <a:gd name="connsiteY5" fmla="*/ 29497 h 1179871"/>
              <a:gd name="connsiteX6" fmla="*/ 1474842 w 1799307"/>
              <a:gd name="connsiteY6" fmla="*/ 58993 h 1179871"/>
              <a:gd name="connsiteX7" fmla="*/ 1563333 w 1799307"/>
              <a:gd name="connsiteY7" fmla="*/ 117987 h 1179871"/>
              <a:gd name="connsiteX8" fmla="*/ 1710817 w 1799307"/>
              <a:gd name="connsiteY8" fmla="*/ 294968 h 1179871"/>
              <a:gd name="connsiteX9" fmla="*/ 1769810 w 1799307"/>
              <a:gd name="connsiteY9" fmla="*/ 471948 h 1179871"/>
              <a:gd name="connsiteX10" fmla="*/ 1799307 w 1799307"/>
              <a:gd name="connsiteY10" fmla="*/ 560439 h 1179871"/>
              <a:gd name="connsiteX11" fmla="*/ 1769810 w 1799307"/>
              <a:gd name="connsiteY11" fmla="*/ 943897 h 1179871"/>
              <a:gd name="connsiteX12" fmla="*/ 1740313 w 1799307"/>
              <a:gd name="connsiteY12" fmla="*/ 1032387 h 1179871"/>
              <a:gd name="connsiteX13" fmla="*/ 1563333 w 1799307"/>
              <a:gd name="connsiteY13" fmla="*/ 1150374 h 1179871"/>
              <a:gd name="connsiteX14" fmla="*/ 1474842 w 1799307"/>
              <a:gd name="connsiteY14" fmla="*/ 1179871 h 1179871"/>
              <a:gd name="connsiteX15" fmla="*/ 412958 w 1799307"/>
              <a:gd name="connsiteY15" fmla="*/ 1150374 h 1179871"/>
              <a:gd name="connsiteX16" fmla="*/ 294971 w 1799307"/>
              <a:gd name="connsiteY16" fmla="*/ 973393 h 1179871"/>
              <a:gd name="connsiteX17" fmla="*/ 147487 w 1799307"/>
              <a:gd name="connsiteY17" fmla="*/ 855406 h 1179871"/>
              <a:gd name="connsiteX18" fmla="*/ 58997 w 1799307"/>
              <a:gd name="connsiteY18" fmla="*/ 766916 h 1179871"/>
              <a:gd name="connsiteX19" fmla="*/ 4 w 1799307"/>
              <a:gd name="connsiteY19" fmla="*/ 412955 h 1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99307" h="1179871">
                <a:moveTo>
                  <a:pt x="4" y="412955"/>
                </a:moveTo>
                <a:cubicBezTo>
                  <a:pt x="4" y="329381"/>
                  <a:pt x="30935" y="310371"/>
                  <a:pt x="58997" y="265471"/>
                </a:cubicBezTo>
                <a:cubicBezTo>
                  <a:pt x="85714" y="222724"/>
                  <a:pt x="186580" y="139942"/>
                  <a:pt x="235978" y="117987"/>
                </a:cubicBezTo>
                <a:cubicBezTo>
                  <a:pt x="258896" y="107801"/>
                  <a:pt x="478140" y="33897"/>
                  <a:pt x="530946" y="29497"/>
                </a:cubicBezTo>
                <a:cubicBezTo>
                  <a:pt x="727157" y="13146"/>
                  <a:pt x="924236" y="9832"/>
                  <a:pt x="1120881" y="0"/>
                </a:cubicBezTo>
                <a:cubicBezTo>
                  <a:pt x="1170042" y="9832"/>
                  <a:pt x="1218912" y="21255"/>
                  <a:pt x="1268365" y="29497"/>
                </a:cubicBezTo>
                <a:cubicBezTo>
                  <a:pt x="1336943" y="40927"/>
                  <a:pt x="1408250" y="39015"/>
                  <a:pt x="1474842" y="58993"/>
                </a:cubicBezTo>
                <a:cubicBezTo>
                  <a:pt x="1508798" y="69180"/>
                  <a:pt x="1536099" y="95292"/>
                  <a:pt x="1563333" y="117987"/>
                </a:cubicBezTo>
                <a:cubicBezTo>
                  <a:pt x="1648501" y="188960"/>
                  <a:pt x="1652811" y="207958"/>
                  <a:pt x="1710817" y="294968"/>
                </a:cubicBezTo>
                <a:lnTo>
                  <a:pt x="1769810" y="471948"/>
                </a:lnTo>
                <a:lnTo>
                  <a:pt x="1799307" y="560439"/>
                </a:lnTo>
                <a:cubicBezTo>
                  <a:pt x="1789475" y="688258"/>
                  <a:pt x="1785711" y="816690"/>
                  <a:pt x="1769810" y="943897"/>
                </a:cubicBezTo>
                <a:cubicBezTo>
                  <a:pt x="1765953" y="974749"/>
                  <a:pt x="1762299" y="1010401"/>
                  <a:pt x="1740313" y="1032387"/>
                </a:cubicBezTo>
                <a:cubicBezTo>
                  <a:pt x="1690178" y="1082522"/>
                  <a:pt x="1630596" y="1127953"/>
                  <a:pt x="1563333" y="1150374"/>
                </a:cubicBezTo>
                <a:lnTo>
                  <a:pt x="1474842" y="1179871"/>
                </a:lnTo>
                <a:cubicBezTo>
                  <a:pt x="1120881" y="1170039"/>
                  <a:pt x="765208" y="1186502"/>
                  <a:pt x="412958" y="1150374"/>
                </a:cubicBezTo>
                <a:cubicBezTo>
                  <a:pt x="324551" y="1141307"/>
                  <a:pt x="321210" y="1025872"/>
                  <a:pt x="294971" y="973393"/>
                </a:cubicBezTo>
                <a:cubicBezTo>
                  <a:pt x="241603" y="866656"/>
                  <a:pt x="249549" y="889427"/>
                  <a:pt x="147487" y="855406"/>
                </a:cubicBezTo>
                <a:cubicBezTo>
                  <a:pt x="117990" y="825909"/>
                  <a:pt x="82136" y="801625"/>
                  <a:pt x="58997" y="766916"/>
                </a:cubicBezTo>
                <a:cubicBezTo>
                  <a:pt x="-1593" y="676032"/>
                  <a:pt x="4" y="496529"/>
                  <a:pt x="4" y="412955"/>
                </a:cubicBezTo>
                <a:close/>
              </a:path>
            </a:pathLst>
          </a:custGeom>
          <a:pattFill prst="wdDn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775331" y="4133257"/>
            <a:ext cx="1368050" cy="689241"/>
          </a:xfrm>
          <a:custGeom>
            <a:avLst/>
            <a:gdLst>
              <a:gd name="connsiteX0" fmla="*/ 4 w 1799307"/>
              <a:gd name="connsiteY0" fmla="*/ 412955 h 1179871"/>
              <a:gd name="connsiteX1" fmla="*/ 58997 w 1799307"/>
              <a:gd name="connsiteY1" fmla="*/ 265471 h 1179871"/>
              <a:gd name="connsiteX2" fmla="*/ 235978 w 1799307"/>
              <a:gd name="connsiteY2" fmla="*/ 117987 h 1179871"/>
              <a:gd name="connsiteX3" fmla="*/ 530946 w 1799307"/>
              <a:gd name="connsiteY3" fmla="*/ 29497 h 1179871"/>
              <a:gd name="connsiteX4" fmla="*/ 1120881 w 1799307"/>
              <a:gd name="connsiteY4" fmla="*/ 0 h 1179871"/>
              <a:gd name="connsiteX5" fmla="*/ 1268365 w 1799307"/>
              <a:gd name="connsiteY5" fmla="*/ 29497 h 1179871"/>
              <a:gd name="connsiteX6" fmla="*/ 1474842 w 1799307"/>
              <a:gd name="connsiteY6" fmla="*/ 58993 h 1179871"/>
              <a:gd name="connsiteX7" fmla="*/ 1563333 w 1799307"/>
              <a:gd name="connsiteY7" fmla="*/ 117987 h 1179871"/>
              <a:gd name="connsiteX8" fmla="*/ 1710817 w 1799307"/>
              <a:gd name="connsiteY8" fmla="*/ 294968 h 1179871"/>
              <a:gd name="connsiteX9" fmla="*/ 1769810 w 1799307"/>
              <a:gd name="connsiteY9" fmla="*/ 471948 h 1179871"/>
              <a:gd name="connsiteX10" fmla="*/ 1799307 w 1799307"/>
              <a:gd name="connsiteY10" fmla="*/ 560439 h 1179871"/>
              <a:gd name="connsiteX11" fmla="*/ 1769810 w 1799307"/>
              <a:gd name="connsiteY11" fmla="*/ 943897 h 1179871"/>
              <a:gd name="connsiteX12" fmla="*/ 1740313 w 1799307"/>
              <a:gd name="connsiteY12" fmla="*/ 1032387 h 1179871"/>
              <a:gd name="connsiteX13" fmla="*/ 1563333 w 1799307"/>
              <a:gd name="connsiteY13" fmla="*/ 1150374 h 1179871"/>
              <a:gd name="connsiteX14" fmla="*/ 1474842 w 1799307"/>
              <a:gd name="connsiteY14" fmla="*/ 1179871 h 1179871"/>
              <a:gd name="connsiteX15" fmla="*/ 412958 w 1799307"/>
              <a:gd name="connsiteY15" fmla="*/ 1150374 h 1179871"/>
              <a:gd name="connsiteX16" fmla="*/ 294971 w 1799307"/>
              <a:gd name="connsiteY16" fmla="*/ 973393 h 1179871"/>
              <a:gd name="connsiteX17" fmla="*/ 147487 w 1799307"/>
              <a:gd name="connsiteY17" fmla="*/ 855406 h 1179871"/>
              <a:gd name="connsiteX18" fmla="*/ 58997 w 1799307"/>
              <a:gd name="connsiteY18" fmla="*/ 766916 h 1179871"/>
              <a:gd name="connsiteX19" fmla="*/ 4 w 1799307"/>
              <a:gd name="connsiteY19" fmla="*/ 412955 h 117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99307" h="1179871">
                <a:moveTo>
                  <a:pt x="4" y="412955"/>
                </a:moveTo>
                <a:cubicBezTo>
                  <a:pt x="4" y="329381"/>
                  <a:pt x="30935" y="310371"/>
                  <a:pt x="58997" y="265471"/>
                </a:cubicBezTo>
                <a:cubicBezTo>
                  <a:pt x="85714" y="222724"/>
                  <a:pt x="186580" y="139942"/>
                  <a:pt x="235978" y="117987"/>
                </a:cubicBezTo>
                <a:cubicBezTo>
                  <a:pt x="258896" y="107801"/>
                  <a:pt x="478140" y="33897"/>
                  <a:pt x="530946" y="29497"/>
                </a:cubicBezTo>
                <a:cubicBezTo>
                  <a:pt x="727157" y="13146"/>
                  <a:pt x="924236" y="9832"/>
                  <a:pt x="1120881" y="0"/>
                </a:cubicBezTo>
                <a:cubicBezTo>
                  <a:pt x="1170042" y="9832"/>
                  <a:pt x="1218912" y="21255"/>
                  <a:pt x="1268365" y="29497"/>
                </a:cubicBezTo>
                <a:cubicBezTo>
                  <a:pt x="1336943" y="40927"/>
                  <a:pt x="1408250" y="39015"/>
                  <a:pt x="1474842" y="58993"/>
                </a:cubicBezTo>
                <a:cubicBezTo>
                  <a:pt x="1508798" y="69180"/>
                  <a:pt x="1536099" y="95292"/>
                  <a:pt x="1563333" y="117987"/>
                </a:cubicBezTo>
                <a:cubicBezTo>
                  <a:pt x="1648501" y="188960"/>
                  <a:pt x="1652811" y="207958"/>
                  <a:pt x="1710817" y="294968"/>
                </a:cubicBezTo>
                <a:lnTo>
                  <a:pt x="1769810" y="471948"/>
                </a:lnTo>
                <a:lnTo>
                  <a:pt x="1799307" y="560439"/>
                </a:lnTo>
                <a:cubicBezTo>
                  <a:pt x="1789475" y="688258"/>
                  <a:pt x="1785711" y="816690"/>
                  <a:pt x="1769810" y="943897"/>
                </a:cubicBezTo>
                <a:cubicBezTo>
                  <a:pt x="1765953" y="974749"/>
                  <a:pt x="1762299" y="1010401"/>
                  <a:pt x="1740313" y="1032387"/>
                </a:cubicBezTo>
                <a:cubicBezTo>
                  <a:pt x="1690178" y="1082522"/>
                  <a:pt x="1630596" y="1127953"/>
                  <a:pt x="1563333" y="1150374"/>
                </a:cubicBezTo>
                <a:lnTo>
                  <a:pt x="1474842" y="1179871"/>
                </a:lnTo>
                <a:cubicBezTo>
                  <a:pt x="1120881" y="1170039"/>
                  <a:pt x="765208" y="1186502"/>
                  <a:pt x="412958" y="1150374"/>
                </a:cubicBezTo>
                <a:cubicBezTo>
                  <a:pt x="324551" y="1141307"/>
                  <a:pt x="321210" y="1025872"/>
                  <a:pt x="294971" y="973393"/>
                </a:cubicBezTo>
                <a:cubicBezTo>
                  <a:pt x="241603" y="866656"/>
                  <a:pt x="249549" y="889427"/>
                  <a:pt x="147487" y="855406"/>
                </a:cubicBezTo>
                <a:cubicBezTo>
                  <a:pt x="117990" y="825909"/>
                  <a:pt x="82136" y="801625"/>
                  <a:pt x="58997" y="766916"/>
                </a:cubicBezTo>
                <a:cubicBezTo>
                  <a:pt x="-1593" y="676032"/>
                  <a:pt x="4" y="496529"/>
                  <a:pt x="4" y="412955"/>
                </a:cubicBezTo>
                <a:close/>
              </a:path>
            </a:pathLst>
          </a:custGeom>
          <a:pattFill prst="wdDnDiag">
            <a:fgClr>
              <a:srgbClr val="00B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"/>
                            </p:stCondLst>
                            <p:childTnLst>
                              <p:par>
                                <p:cTn id="5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"/>
                            </p:stCondLst>
                            <p:childTnLst>
                              <p:par>
                                <p:cTn id="5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/>
      <p:bldP spid="25" grpId="0"/>
      <p:bldP spid="28" grpId="0"/>
      <p:bldP spid="29" grpId="0"/>
      <p:bldP spid="30" grpId="0"/>
      <p:bldP spid="31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30731-F0E0-C5C4-DCD4-F89487302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053" y="1032933"/>
            <a:ext cx="8343900" cy="5353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987" y="1015716"/>
            <a:ext cx="5554417" cy="5554417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5. Automated testing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39608" y="546890"/>
            <a:ext cx="2645229" cy="286617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49558" y="287867"/>
            <a:ext cx="672737" cy="74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354607" y="-2382"/>
            <a:ext cx="3087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automation</a:t>
            </a:r>
          </a:p>
        </p:txBody>
      </p:sp>
      <p:pic>
        <p:nvPicPr>
          <p:cNvPr id="1026" name="Picture 2" descr="Image of a graph lightbox">
            <a:extLst>
              <a:ext uri="{FF2B5EF4-FFF2-40B4-BE49-F238E27FC236}">
                <a16:creationId xmlns:a16="http://schemas.microsoft.com/office/drawing/2014/main" id="{3A1A099C-17E5-7CC1-A655-6C44B61E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53" y="1032933"/>
            <a:ext cx="816292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1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9902371" cy="3800475"/>
          </a:xfrm>
        </p:spPr>
        <p:txBody>
          <a:bodyPr>
            <a:normAutofit/>
          </a:bodyPr>
          <a:lstStyle/>
          <a:p>
            <a:r>
              <a:rPr lang="en-US" dirty="0"/>
              <a:t>I started testing back in 2004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Joined                     on the 10</a:t>
            </a:r>
            <a:r>
              <a:rPr lang="en-US" baseline="30000" dirty="0"/>
              <a:t>th</a:t>
            </a:r>
            <a:r>
              <a:rPr lang="en-US" dirty="0"/>
              <a:t> of October 2013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dirty="0"/>
              <a:t> I work @ </a:t>
            </a:r>
          </a:p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5664D4-B4E9-4C60-86EB-FE4A42FCF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28" y="3465264"/>
            <a:ext cx="2476500" cy="581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9CAC6-E966-4D77-8F0D-09FCEC167F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1" y="2038656"/>
            <a:ext cx="1689099" cy="14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5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5.1 Test automation pyramid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0" y="6400800"/>
            <a:ext cx="12192000" cy="349249"/>
          </a:xfrm>
          <a:prstGeom prst="rect">
            <a:avLst/>
          </a:prstGeom>
          <a:gradFill flip="none" rotWithShape="1">
            <a:gsLst>
              <a:gs pos="0">
                <a:schemeClr val="dk1">
                  <a:tint val="50000"/>
                  <a:satMod val="300000"/>
                  <a:tint val="66000"/>
                  <a:satMod val="160000"/>
                </a:schemeClr>
              </a:gs>
              <a:gs pos="50000">
                <a:schemeClr val="dk1">
                  <a:tint val="50000"/>
                  <a:satMod val="300000"/>
                  <a:tint val="44500"/>
                  <a:satMod val="160000"/>
                </a:schemeClr>
              </a:gs>
              <a:gs pos="100000">
                <a:schemeClr val="dk1">
                  <a:tint val="50000"/>
                  <a:satMod val="30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brainforit.com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rapezoid 8"/>
          <p:cNvSpPr/>
          <p:nvPr/>
        </p:nvSpPr>
        <p:spPr>
          <a:xfrm>
            <a:off x="3867150" y="4013449"/>
            <a:ext cx="3822700" cy="609706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rapezoid 9"/>
          <p:cNvSpPr/>
          <p:nvPr/>
        </p:nvSpPr>
        <p:spPr>
          <a:xfrm>
            <a:off x="4223656" y="3384270"/>
            <a:ext cx="3102430" cy="609706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rapezoid 10"/>
          <p:cNvSpPr/>
          <p:nvPr/>
        </p:nvSpPr>
        <p:spPr>
          <a:xfrm>
            <a:off x="4584684" y="1273800"/>
            <a:ext cx="2380373" cy="2071705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apezoid 11"/>
          <p:cNvSpPr/>
          <p:nvPr/>
        </p:nvSpPr>
        <p:spPr>
          <a:xfrm>
            <a:off x="3431053" y="4661920"/>
            <a:ext cx="4715997" cy="714062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2"/>
          <p:cNvSpPr/>
          <p:nvPr/>
        </p:nvSpPr>
        <p:spPr>
          <a:xfrm>
            <a:off x="2866572" y="5407473"/>
            <a:ext cx="5820228" cy="961836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474304" y="5655883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Unit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72294" y="4848504"/>
            <a:ext cx="12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Component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167513" y="4087035"/>
            <a:ext cx="1218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Integration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62005" y="3451978"/>
            <a:ext cx="85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System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74304" y="250036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GUI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66167" y="5074365"/>
            <a:ext cx="181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local machine</a:t>
            </a:r>
          </a:p>
          <a:p>
            <a:pPr algn="ctr"/>
            <a:r>
              <a:rPr lang="en-US" dirty="0"/>
              <a:t> after change</a:t>
            </a: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>
            <a:off x="6743701" y="5397531"/>
            <a:ext cx="2322466" cy="258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 flipV="1">
            <a:off x="6558587" y="5038287"/>
            <a:ext cx="2507580" cy="359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972813" y="3743917"/>
            <a:ext cx="1665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Requires build</a:t>
            </a:r>
          </a:p>
          <a:p>
            <a:pPr algn="ctr"/>
            <a:r>
              <a:rPr lang="en-US" dirty="0"/>
              <a:t> and deploy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422601" y="4067083"/>
            <a:ext cx="2783935" cy="235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558586" y="3707839"/>
            <a:ext cx="2507581" cy="359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42900" y="2171700"/>
            <a:ext cx="0" cy="4197609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98144" y="5625424"/>
            <a:ext cx="85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1014" y="4918045"/>
            <a:ext cx="1529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Duration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2221" y="4210666"/>
            <a:ext cx="222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Maintenance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24197" y="3503287"/>
            <a:ext cx="140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Fragility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14398" y="2795908"/>
            <a:ext cx="162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Coverage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1692" y="2088529"/>
            <a:ext cx="26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Debugging time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009047" y="3166580"/>
            <a:ext cx="159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Mockups</a:t>
            </a:r>
          </a:p>
        </p:txBody>
      </p:sp>
    </p:spTree>
    <p:extLst>
      <p:ext uri="{BB962C8B-B14F-4D97-AF65-F5344CB8AC3E}">
        <p14:creationId xmlns:p14="http://schemas.microsoft.com/office/powerpoint/2010/main" val="148965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2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4670" y="302343"/>
            <a:ext cx="672737" cy="745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/>
          <p:cNvSpPr/>
          <p:nvPr/>
        </p:nvSpPr>
        <p:spPr>
          <a:xfrm>
            <a:off x="2866572" y="4278086"/>
            <a:ext cx="5820228" cy="2091223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79024" y="5323697"/>
            <a:ext cx="583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Unit</a:t>
            </a:r>
          </a:p>
        </p:txBody>
      </p:sp>
      <p:sp>
        <p:nvSpPr>
          <p:cNvPr id="11" name="Trapezoid 10"/>
          <p:cNvSpPr/>
          <p:nvPr/>
        </p:nvSpPr>
        <p:spPr>
          <a:xfrm>
            <a:off x="4461038" y="3139182"/>
            <a:ext cx="2635533" cy="470717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rapezoid 11"/>
          <p:cNvSpPr/>
          <p:nvPr/>
        </p:nvSpPr>
        <p:spPr>
          <a:xfrm>
            <a:off x="4763921" y="2596903"/>
            <a:ext cx="2045093" cy="508654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rapezoid 12"/>
          <p:cNvSpPr/>
          <p:nvPr/>
        </p:nvSpPr>
        <p:spPr>
          <a:xfrm>
            <a:off x="4079996" y="3646402"/>
            <a:ext cx="3362525" cy="596643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55965" y="3798166"/>
            <a:ext cx="1291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Component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9447" y="3216560"/>
            <a:ext cx="1218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Integration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45366" y="2645042"/>
            <a:ext cx="851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System</a:t>
            </a:r>
          </a:p>
        </p:txBody>
      </p:sp>
      <p:sp>
        <p:nvSpPr>
          <p:cNvPr id="17" name="Trapezoid 16"/>
          <p:cNvSpPr/>
          <p:nvPr/>
        </p:nvSpPr>
        <p:spPr>
          <a:xfrm>
            <a:off x="5073795" y="1283687"/>
            <a:ext cx="1425344" cy="1295695"/>
          </a:xfrm>
          <a:prstGeom prst="trapezoid">
            <a:avLst>
              <a:gd name="adj" fmla="val 57627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510942" y="1920623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GUI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42900" y="2171700"/>
            <a:ext cx="0" cy="4197609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98144" y="5625424"/>
            <a:ext cx="85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61014" y="4918045"/>
            <a:ext cx="1529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Duration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2221" y="4210666"/>
            <a:ext cx="222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Maintenance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24197" y="3503287"/>
            <a:ext cx="1403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Fragility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14398" y="2795908"/>
            <a:ext cx="1622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Coverage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1692" y="2088529"/>
            <a:ext cx="2688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Debugging time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/>
              <a:t>5.1 Test automation pyramid</a:t>
            </a:r>
          </a:p>
        </p:txBody>
      </p:sp>
    </p:spTree>
    <p:extLst>
      <p:ext uri="{BB962C8B-B14F-4D97-AF65-F5344CB8AC3E}">
        <p14:creationId xmlns:p14="http://schemas.microsoft.com/office/powerpoint/2010/main" val="37697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34"/>
            <a:ext cx="10515600" cy="1325563"/>
          </a:xfrm>
        </p:spPr>
        <p:txBody>
          <a:bodyPr/>
          <a:lstStyle/>
          <a:p>
            <a:r>
              <a:rPr lang="en-US" dirty="0"/>
              <a:t>6. Quality assurance is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021080" y="1183958"/>
            <a:ext cx="9960429" cy="5044649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45883" y="5330083"/>
            <a:ext cx="8219132" cy="5659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Quality Control</a:t>
            </a:r>
          </a:p>
          <a:p>
            <a:pPr algn="ctr"/>
            <a:r>
              <a:rPr lang="en-US" sz="1400" b="1" dirty="0">
                <a:solidFill>
                  <a:srgbClr val="7030A0"/>
                </a:solidFill>
              </a:rPr>
              <a:t>Are we using it?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29532" y="1262095"/>
            <a:ext cx="4039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Quality Management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8002" y="2644300"/>
            <a:ext cx="1792587" cy="21637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Quality Assurance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4502104" y="2644299"/>
            <a:ext cx="1792587" cy="216377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Quality 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Planning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7001210" y="2644299"/>
            <a:ext cx="1160900" cy="21637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Doing</a:t>
            </a:r>
          </a:p>
        </p:txBody>
      </p:sp>
      <p:sp>
        <p:nvSpPr>
          <p:cNvPr id="10" name="Down Arrow 9"/>
          <p:cNvSpPr/>
          <p:nvPr/>
        </p:nvSpPr>
        <p:spPr>
          <a:xfrm>
            <a:off x="2704809" y="4808078"/>
            <a:ext cx="478971" cy="520242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5158909" y="4808078"/>
            <a:ext cx="478971" cy="32875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16200000">
            <a:off x="3899546" y="3528465"/>
            <a:ext cx="478971" cy="381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6200000">
            <a:off x="6418278" y="3535687"/>
            <a:ext cx="478971" cy="381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6200000">
            <a:off x="8348040" y="3528464"/>
            <a:ext cx="478971" cy="381000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12940" y="2644299"/>
            <a:ext cx="1153139" cy="21637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Final Product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7386" y="5126534"/>
            <a:ext cx="16799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Check usage of processes</a:t>
            </a:r>
          </a:p>
        </p:txBody>
      </p:sp>
      <p:sp>
        <p:nvSpPr>
          <p:cNvPr id="18" name="Down Arrow 17"/>
          <p:cNvSpPr/>
          <p:nvPr/>
        </p:nvSpPr>
        <p:spPr>
          <a:xfrm rot="10800000">
            <a:off x="7342174" y="4837709"/>
            <a:ext cx="478971" cy="32875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46055" y="5110886"/>
            <a:ext cx="25061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Check usage of processes and product</a:t>
            </a:r>
          </a:p>
        </p:txBody>
      </p:sp>
      <p:sp>
        <p:nvSpPr>
          <p:cNvPr id="20" name="Down Arrow 19"/>
          <p:cNvSpPr/>
          <p:nvPr/>
        </p:nvSpPr>
        <p:spPr>
          <a:xfrm rot="10800000">
            <a:off x="9372805" y="4826165"/>
            <a:ext cx="478971" cy="328755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90711" y="2641233"/>
            <a:ext cx="190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Establish </a:t>
            </a:r>
          </a:p>
          <a:p>
            <a:pPr algn="ctr"/>
            <a:r>
              <a:rPr lang="en-US" sz="1400" b="1" dirty="0"/>
              <a:t>processes &amp; standards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90711" y="4433015"/>
            <a:ext cx="190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How you want to do it?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41931" y="2699661"/>
            <a:ext cx="1907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Tailor </a:t>
            </a:r>
          </a:p>
          <a:p>
            <a:pPr algn="ctr"/>
            <a:r>
              <a:rPr lang="en-US" sz="1400" b="1" dirty="0"/>
              <a:t>processes &amp; standards</a:t>
            </a:r>
          </a:p>
          <a:p>
            <a:pPr algn="ctr"/>
            <a:r>
              <a:rPr lang="en-US" sz="1400" b="1" dirty="0"/>
              <a:t>based on context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33766" y="4410175"/>
            <a:ext cx="1907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How will you use it?</a:t>
            </a:r>
          </a:p>
        </p:txBody>
      </p:sp>
      <p:sp>
        <p:nvSpPr>
          <p:cNvPr id="25" name="Down Arrow 24"/>
          <p:cNvSpPr/>
          <p:nvPr/>
        </p:nvSpPr>
        <p:spPr>
          <a:xfrm rot="10800000">
            <a:off x="5154044" y="2325843"/>
            <a:ext cx="478971" cy="32875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0800000">
            <a:off x="7342173" y="2320862"/>
            <a:ext cx="478971" cy="32875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0800000">
            <a:off x="9287241" y="2329328"/>
            <a:ext cx="478971" cy="32875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rved Right Arrow 27"/>
          <p:cNvSpPr/>
          <p:nvPr/>
        </p:nvSpPr>
        <p:spPr>
          <a:xfrm rot="5009453">
            <a:off x="3796336" y="1109193"/>
            <a:ext cx="356164" cy="2178496"/>
          </a:xfrm>
          <a:prstGeom prst="curvedRightArrow">
            <a:avLst>
              <a:gd name="adj1" fmla="val 35773"/>
              <a:gd name="adj2" fmla="val 63466"/>
              <a:gd name="adj3" fmla="val 3227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14522" y="1868379"/>
            <a:ext cx="5852612" cy="3912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Process improvement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77895" y="5110886"/>
            <a:ext cx="12758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Check the product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9825" y="4010412"/>
            <a:ext cx="224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Testing</a:t>
            </a:r>
          </a:p>
        </p:txBody>
      </p:sp>
      <p:sp>
        <p:nvSpPr>
          <p:cNvPr id="32" name="Freeform 31"/>
          <p:cNvSpPr/>
          <p:nvPr/>
        </p:nvSpPr>
        <p:spPr>
          <a:xfrm>
            <a:off x="5701393" y="1755916"/>
            <a:ext cx="4602227" cy="4359953"/>
          </a:xfrm>
          <a:custGeom>
            <a:avLst/>
            <a:gdLst>
              <a:gd name="connsiteX0" fmla="*/ 4419600 w 4602227"/>
              <a:gd name="connsiteY0" fmla="*/ 914400 h 4359953"/>
              <a:gd name="connsiteX1" fmla="*/ 4432300 w 4602227"/>
              <a:gd name="connsiteY1" fmla="*/ 774700 h 4359953"/>
              <a:gd name="connsiteX2" fmla="*/ 4394200 w 4602227"/>
              <a:gd name="connsiteY2" fmla="*/ 482600 h 4359953"/>
              <a:gd name="connsiteX3" fmla="*/ 4368800 w 4602227"/>
              <a:gd name="connsiteY3" fmla="*/ 279400 h 4359953"/>
              <a:gd name="connsiteX4" fmla="*/ 4356100 w 4602227"/>
              <a:gd name="connsiteY4" fmla="*/ 241300 h 4359953"/>
              <a:gd name="connsiteX5" fmla="*/ 4343400 w 4602227"/>
              <a:gd name="connsiteY5" fmla="*/ 177800 h 4359953"/>
              <a:gd name="connsiteX6" fmla="*/ 4178300 w 4602227"/>
              <a:gd name="connsiteY6" fmla="*/ 76200 h 4359953"/>
              <a:gd name="connsiteX7" fmla="*/ 4127500 w 4602227"/>
              <a:gd name="connsiteY7" fmla="*/ 50800 h 4359953"/>
              <a:gd name="connsiteX8" fmla="*/ 3683000 w 4602227"/>
              <a:gd name="connsiteY8" fmla="*/ 38100 h 4359953"/>
              <a:gd name="connsiteX9" fmla="*/ 3644900 w 4602227"/>
              <a:gd name="connsiteY9" fmla="*/ 25400 h 4359953"/>
              <a:gd name="connsiteX10" fmla="*/ 3479800 w 4602227"/>
              <a:gd name="connsiteY10" fmla="*/ 0 h 4359953"/>
              <a:gd name="connsiteX11" fmla="*/ 3073400 w 4602227"/>
              <a:gd name="connsiteY11" fmla="*/ 12700 h 4359953"/>
              <a:gd name="connsiteX12" fmla="*/ 3035300 w 4602227"/>
              <a:gd name="connsiteY12" fmla="*/ 25400 h 4359953"/>
              <a:gd name="connsiteX13" fmla="*/ 2921000 w 4602227"/>
              <a:gd name="connsiteY13" fmla="*/ 38100 h 4359953"/>
              <a:gd name="connsiteX14" fmla="*/ 2768600 w 4602227"/>
              <a:gd name="connsiteY14" fmla="*/ 101600 h 4359953"/>
              <a:gd name="connsiteX15" fmla="*/ 2578100 w 4602227"/>
              <a:gd name="connsiteY15" fmla="*/ 152400 h 4359953"/>
              <a:gd name="connsiteX16" fmla="*/ 2501900 w 4602227"/>
              <a:gd name="connsiteY16" fmla="*/ 127000 h 4359953"/>
              <a:gd name="connsiteX17" fmla="*/ 2413000 w 4602227"/>
              <a:gd name="connsiteY17" fmla="*/ 101600 h 4359953"/>
              <a:gd name="connsiteX18" fmla="*/ 2362200 w 4602227"/>
              <a:gd name="connsiteY18" fmla="*/ 76200 h 4359953"/>
              <a:gd name="connsiteX19" fmla="*/ 2070100 w 4602227"/>
              <a:gd name="connsiteY19" fmla="*/ 127000 h 4359953"/>
              <a:gd name="connsiteX20" fmla="*/ 2032000 w 4602227"/>
              <a:gd name="connsiteY20" fmla="*/ 152400 h 4359953"/>
              <a:gd name="connsiteX21" fmla="*/ 1981200 w 4602227"/>
              <a:gd name="connsiteY21" fmla="*/ 241300 h 4359953"/>
              <a:gd name="connsiteX22" fmla="*/ 1955800 w 4602227"/>
              <a:gd name="connsiteY22" fmla="*/ 381000 h 4359953"/>
              <a:gd name="connsiteX23" fmla="*/ 1930400 w 4602227"/>
              <a:gd name="connsiteY23" fmla="*/ 469900 h 4359953"/>
              <a:gd name="connsiteX24" fmla="*/ 1943100 w 4602227"/>
              <a:gd name="connsiteY24" fmla="*/ 685800 h 4359953"/>
              <a:gd name="connsiteX25" fmla="*/ 1968500 w 4602227"/>
              <a:gd name="connsiteY25" fmla="*/ 723900 h 4359953"/>
              <a:gd name="connsiteX26" fmla="*/ 1981200 w 4602227"/>
              <a:gd name="connsiteY26" fmla="*/ 787400 h 4359953"/>
              <a:gd name="connsiteX27" fmla="*/ 1955800 w 4602227"/>
              <a:gd name="connsiteY27" fmla="*/ 1155700 h 4359953"/>
              <a:gd name="connsiteX28" fmla="*/ 1930400 w 4602227"/>
              <a:gd name="connsiteY28" fmla="*/ 1270000 h 4359953"/>
              <a:gd name="connsiteX29" fmla="*/ 1917700 w 4602227"/>
              <a:gd name="connsiteY29" fmla="*/ 1663700 h 4359953"/>
              <a:gd name="connsiteX30" fmla="*/ 1905000 w 4602227"/>
              <a:gd name="connsiteY30" fmla="*/ 1739900 h 4359953"/>
              <a:gd name="connsiteX31" fmla="*/ 1879600 w 4602227"/>
              <a:gd name="connsiteY31" fmla="*/ 1790700 h 4359953"/>
              <a:gd name="connsiteX32" fmla="*/ 1803400 w 4602227"/>
              <a:gd name="connsiteY32" fmla="*/ 1892300 h 4359953"/>
              <a:gd name="connsiteX33" fmla="*/ 1765300 w 4602227"/>
              <a:gd name="connsiteY33" fmla="*/ 1917700 h 4359953"/>
              <a:gd name="connsiteX34" fmla="*/ 1689100 w 4602227"/>
              <a:gd name="connsiteY34" fmla="*/ 1981200 h 4359953"/>
              <a:gd name="connsiteX35" fmla="*/ 1511300 w 4602227"/>
              <a:gd name="connsiteY35" fmla="*/ 2044700 h 4359953"/>
              <a:gd name="connsiteX36" fmla="*/ 1473200 w 4602227"/>
              <a:gd name="connsiteY36" fmla="*/ 2082800 h 4359953"/>
              <a:gd name="connsiteX37" fmla="*/ 1397000 w 4602227"/>
              <a:gd name="connsiteY37" fmla="*/ 2146300 h 4359953"/>
              <a:gd name="connsiteX38" fmla="*/ 1384300 w 4602227"/>
              <a:gd name="connsiteY38" fmla="*/ 2184400 h 4359953"/>
              <a:gd name="connsiteX39" fmla="*/ 1295400 w 4602227"/>
              <a:gd name="connsiteY39" fmla="*/ 2298700 h 4359953"/>
              <a:gd name="connsiteX40" fmla="*/ 1206500 w 4602227"/>
              <a:gd name="connsiteY40" fmla="*/ 2400300 h 4359953"/>
              <a:gd name="connsiteX41" fmla="*/ 1155700 w 4602227"/>
              <a:gd name="connsiteY41" fmla="*/ 2438400 h 4359953"/>
              <a:gd name="connsiteX42" fmla="*/ 1092200 w 4602227"/>
              <a:gd name="connsiteY42" fmla="*/ 2451100 h 4359953"/>
              <a:gd name="connsiteX43" fmla="*/ 1041400 w 4602227"/>
              <a:gd name="connsiteY43" fmla="*/ 2463800 h 4359953"/>
              <a:gd name="connsiteX44" fmla="*/ 965200 w 4602227"/>
              <a:gd name="connsiteY44" fmla="*/ 2476500 h 4359953"/>
              <a:gd name="connsiteX45" fmla="*/ 800100 w 4602227"/>
              <a:gd name="connsiteY45" fmla="*/ 2514600 h 4359953"/>
              <a:gd name="connsiteX46" fmla="*/ 584200 w 4602227"/>
              <a:gd name="connsiteY46" fmla="*/ 2540000 h 4359953"/>
              <a:gd name="connsiteX47" fmla="*/ 469900 w 4602227"/>
              <a:gd name="connsiteY47" fmla="*/ 2565400 h 4359953"/>
              <a:gd name="connsiteX48" fmla="*/ 393700 w 4602227"/>
              <a:gd name="connsiteY48" fmla="*/ 2578100 h 4359953"/>
              <a:gd name="connsiteX49" fmla="*/ 304800 w 4602227"/>
              <a:gd name="connsiteY49" fmla="*/ 2603500 h 4359953"/>
              <a:gd name="connsiteX50" fmla="*/ 254000 w 4602227"/>
              <a:gd name="connsiteY50" fmla="*/ 2616200 h 4359953"/>
              <a:gd name="connsiteX51" fmla="*/ 215900 w 4602227"/>
              <a:gd name="connsiteY51" fmla="*/ 2654300 h 4359953"/>
              <a:gd name="connsiteX52" fmla="*/ 38100 w 4602227"/>
              <a:gd name="connsiteY52" fmla="*/ 2755900 h 4359953"/>
              <a:gd name="connsiteX53" fmla="*/ 0 w 4602227"/>
              <a:gd name="connsiteY53" fmla="*/ 2781300 h 4359953"/>
              <a:gd name="connsiteX54" fmla="*/ 25400 w 4602227"/>
              <a:gd name="connsiteY54" fmla="*/ 3048000 h 4359953"/>
              <a:gd name="connsiteX55" fmla="*/ 63500 w 4602227"/>
              <a:gd name="connsiteY55" fmla="*/ 3073400 h 4359953"/>
              <a:gd name="connsiteX56" fmla="*/ 127000 w 4602227"/>
              <a:gd name="connsiteY56" fmla="*/ 3124200 h 4359953"/>
              <a:gd name="connsiteX57" fmla="*/ 215900 w 4602227"/>
              <a:gd name="connsiteY57" fmla="*/ 3175000 h 4359953"/>
              <a:gd name="connsiteX58" fmla="*/ 254000 w 4602227"/>
              <a:gd name="connsiteY58" fmla="*/ 3200400 h 4359953"/>
              <a:gd name="connsiteX59" fmla="*/ 431800 w 4602227"/>
              <a:gd name="connsiteY59" fmla="*/ 3276600 h 4359953"/>
              <a:gd name="connsiteX60" fmla="*/ 622300 w 4602227"/>
              <a:gd name="connsiteY60" fmla="*/ 3314700 h 4359953"/>
              <a:gd name="connsiteX61" fmla="*/ 774700 w 4602227"/>
              <a:gd name="connsiteY61" fmla="*/ 3441700 h 4359953"/>
              <a:gd name="connsiteX62" fmla="*/ 838200 w 4602227"/>
              <a:gd name="connsiteY62" fmla="*/ 3467100 h 4359953"/>
              <a:gd name="connsiteX63" fmla="*/ 939800 w 4602227"/>
              <a:gd name="connsiteY63" fmla="*/ 3492500 h 4359953"/>
              <a:gd name="connsiteX64" fmla="*/ 990600 w 4602227"/>
              <a:gd name="connsiteY64" fmla="*/ 3517900 h 4359953"/>
              <a:gd name="connsiteX65" fmla="*/ 1016000 w 4602227"/>
              <a:gd name="connsiteY65" fmla="*/ 3568700 h 4359953"/>
              <a:gd name="connsiteX66" fmla="*/ 1079500 w 4602227"/>
              <a:gd name="connsiteY66" fmla="*/ 3644900 h 4359953"/>
              <a:gd name="connsiteX67" fmla="*/ 1066800 w 4602227"/>
              <a:gd name="connsiteY67" fmla="*/ 3708400 h 4359953"/>
              <a:gd name="connsiteX68" fmla="*/ 1079500 w 4602227"/>
              <a:gd name="connsiteY68" fmla="*/ 3860800 h 4359953"/>
              <a:gd name="connsiteX69" fmla="*/ 1168400 w 4602227"/>
              <a:gd name="connsiteY69" fmla="*/ 3898900 h 4359953"/>
              <a:gd name="connsiteX70" fmla="*/ 1219200 w 4602227"/>
              <a:gd name="connsiteY70" fmla="*/ 3975100 h 4359953"/>
              <a:gd name="connsiteX71" fmla="*/ 1257300 w 4602227"/>
              <a:gd name="connsiteY71" fmla="*/ 4089400 h 4359953"/>
              <a:gd name="connsiteX72" fmla="*/ 1320800 w 4602227"/>
              <a:gd name="connsiteY72" fmla="*/ 4127500 h 4359953"/>
              <a:gd name="connsiteX73" fmla="*/ 1435100 w 4602227"/>
              <a:gd name="connsiteY73" fmla="*/ 4064000 h 4359953"/>
              <a:gd name="connsiteX74" fmla="*/ 1676400 w 4602227"/>
              <a:gd name="connsiteY74" fmla="*/ 3962400 h 4359953"/>
              <a:gd name="connsiteX75" fmla="*/ 1739900 w 4602227"/>
              <a:gd name="connsiteY75" fmla="*/ 4000500 h 4359953"/>
              <a:gd name="connsiteX76" fmla="*/ 1752600 w 4602227"/>
              <a:gd name="connsiteY76" fmla="*/ 4089400 h 4359953"/>
              <a:gd name="connsiteX77" fmla="*/ 1739900 w 4602227"/>
              <a:gd name="connsiteY77" fmla="*/ 4356100 h 4359953"/>
              <a:gd name="connsiteX78" fmla="*/ 1778000 w 4602227"/>
              <a:gd name="connsiteY78" fmla="*/ 4330700 h 4359953"/>
              <a:gd name="connsiteX79" fmla="*/ 1930400 w 4602227"/>
              <a:gd name="connsiteY79" fmla="*/ 4267200 h 4359953"/>
              <a:gd name="connsiteX80" fmla="*/ 2006600 w 4602227"/>
              <a:gd name="connsiteY80" fmla="*/ 4216400 h 4359953"/>
              <a:gd name="connsiteX81" fmla="*/ 2209800 w 4602227"/>
              <a:gd name="connsiteY81" fmla="*/ 4013200 h 4359953"/>
              <a:gd name="connsiteX82" fmla="*/ 2336800 w 4602227"/>
              <a:gd name="connsiteY82" fmla="*/ 3949700 h 4359953"/>
              <a:gd name="connsiteX83" fmla="*/ 2578100 w 4602227"/>
              <a:gd name="connsiteY83" fmla="*/ 3962400 h 4359953"/>
              <a:gd name="connsiteX84" fmla="*/ 2628900 w 4602227"/>
              <a:gd name="connsiteY84" fmla="*/ 3975100 h 4359953"/>
              <a:gd name="connsiteX85" fmla="*/ 2743200 w 4602227"/>
              <a:gd name="connsiteY85" fmla="*/ 4000500 h 4359953"/>
              <a:gd name="connsiteX86" fmla="*/ 3225800 w 4602227"/>
              <a:gd name="connsiteY86" fmla="*/ 4051300 h 4359953"/>
              <a:gd name="connsiteX87" fmla="*/ 3403600 w 4602227"/>
              <a:gd name="connsiteY87" fmla="*/ 4076700 h 4359953"/>
              <a:gd name="connsiteX88" fmla="*/ 3416300 w 4602227"/>
              <a:gd name="connsiteY88" fmla="*/ 4140200 h 4359953"/>
              <a:gd name="connsiteX89" fmla="*/ 3479800 w 4602227"/>
              <a:gd name="connsiteY89" fmla="*/ 4152900 h 4359953"/>
              <a:gd name="connsiteX90" fmla="*/ 3467100 w 4602227"/>
              <a:gd name="connsiteY90" fmla="*/ 4318000 h 4359953"/>
              <a:gd name="connsiteX91" fmla="*/ 3492500 w 4602227"/>
              <a:gd name="connsiteY91" fmla="*/ 4216400 h 4359953"/>
              <a:gd name="connsiteX92" fmla="*/ 3594100 w 4602227"/>
              <a:gd name="connsiteY92" fmla="*/ 4127500 h 4359953"/>
              <a:gd name="connsiteX93" fmla="*/ 3721100 w 4602227"/>
              <a:gd name="connsiteY93" fmla="*/ 4089400 h 4359953"/>
              <a:gd name="connsiteX94" fmla="*/ 4114800 w 4602227"/>
              <a:gd name="connsiteY94" fmla="*/ 4038600 h 4359953"/>
              <a:gd name="connsiteX95" fmla="*/ 4292600 w 4602227"/>
              <a:gd name="connsiteY95" fmla="*/ 4013200 h 4359953"/>
              <a:gd name="connsiteX96" fmla="*/ 4381500 w 4602227"/>
              <a:gd name="connsiteY96" fmla="*/ 3975100 h 4359953"/>
              <a:gd name="connsiteX97" fmla="*/ 4470400 w 4602227"/>
              <a:gd name="connsiteY97" fmla="*/ 3898900 h 4359953"/>
              <a:gd name="connsiteX98" fmla="*/ 4495800 w 4602227"/>
              <a:gd name="connsiteY98" fmla="*/ 3822700 h 4359953"/>
              <a:gd name="connsiteX99" fmla="*/ 4521200 w 4602227"/>
              <a:gd name="connsiteY99" fmla="*/ 3771900 h 4359953"/>
              <a:gd name="connsiteX100" fmla="*/ 4572000 w 4602227"/>
              <a:gd name="connsiteY100" fmla="*/ 3365500 h 4359953"/>
              <a:gd name="connsiteX101" fmla="*/ 4597400 w 4602227"/>
              <a:gd name="connsiteY101" fmla="*/ 2628900 h 4359953"/>
              <a:gd name="connsiteX102" fmla="*/ 4559300 w 4602227"/>
              <a:gd name="connsiteY102" fmla="*/ 1854200 h 4359953"/>
              <a:gd name="connsiteX103" fmla="*/ 4508500 w 4602227"/>
              <a:gd name="connsiteY103" fmla="*/ 1714500 h 4359953"/>
              <a:gd name="connsiteX104" fmla="*/ 4483100 w 4602227"/>
              <a:gd name="connsiteY104" fmla="*/ 1308100 h 4359953"/>
              <a:gd name="connsiteX105" fmla="*/ 4470400 w 4602227"/>
              <a:gd name="connsiteY105" fmla="*/ 1270000 h 4359953"/>
              <a:gd name="connsiteX106" fmla="*/ 4445000 w 4602227"/>
              <a:gd name="connsiteY106" fmla="*/ 1016000 h 4359953"/>
              <a:gd name="connsiteX107" fmla="*/ 4419600 w 4602227"/>
              <a:gd name="connsiteY107" fmla="*/ 914400 h 435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4602227" h="4359953">
                <a:moveTo>
                  <a:pt x="4419600" y="914400"/>
                </a:moveTo>
                <a:cubicBezTo>
                  <a:pt x="4417483" y="874183"/>
                  <a:pt x="4432300" y="821459"/>
                  <a:pt x="4432300" y="774700"/>
                </a:cubicBezTo>
                <a:cubicBezTo>
                  <a:pt x="4432300" y="495096"/>
                  <a:pt x="4417902" y="719617"/>
                  <a:pt x="4394200" y="482600"/>
                </a:cubicBezTo>
                <a:cubicBezTo>
                  <a:pt x="4387812" y="418719"/>
                  <a:pt x="4383123" y="343854"/>
                  <a:pt x="4368800" y="279400"/>
                </a:cubicBezTo>
                <a:cubicBezTo>
                  <a:pt x="4365896" y="266332"/>
                  <a:pt x="4359347" y="254287"/>
                  <a:pt x="4356100" y="241300"/>
                </a:cubicBezTo>
                <a:cubicBezTo>
                  <a:pt x="4350865" y="220359"/>
                  <a:pt x="4357069" y="194507"/>
                  <a:pt x="4343400" y="177800"/>
                </a:cubicBezTo>
                <a:cubicBezTo>
                  <a:pt x="4285412" y="106926"/>
                  <a:pt x="4247798" y="107088"/>
                  <a:pt x="4178300" y="76200"/>
                </a:cubicBezTo>
                <a:cubicBezTo>
                  <a:pt x="4161000" y="68511"/>
                  <a:pt x="4146376" y="52252"/>
                  <a:pt x="4127500" y="50800"/>
                </a:cubicBezTo>
                <a:cubicBezTo>
                  <a:pt x="3979709" y="39431"/>
                  <a:pt x="3831167" y="42333"/>
                  <a:pt x="3683000" y="38100"/>
                </a:cubicBezTo>
                <a:cubicBezTo>
                  <a:pt x="3670300" y="33867"/>
                  <a:pt x="3657887" y="28647"/>
                  <a:pt x="3644900" y="25400"/>
                </a:cubicBezTo>
                <a:cubicBezTo>
                  <a:pt x="3586720" y="10855"/>
                  <a:pt x="3541492" y="7711"/>
                  <a:pt x="3479800" y="0"/>
                </a:cubicBezTo>
                <a:cubicBezTo>
                  <a:pt x="3344333" y="4233"/>
                  <a:pt x="3208712" y="4968"/>
                  <a:pt x="3073400" y="12700"/>
                </a:cubicBezTo>
                <a:cubicBezTo>
                  <a:pt x="3060035" y="13464"/>
                  <a:pt x="3048505" y="23199"/>
                  <a:pt x="3035300" y="25400"/>
                </a:cubicBezTo>
                <a:cubicBezTo>
                  <a:pt x="2997487" y="31702"/>
                  <a:pt x="2959100" y="33867"/>
                  <a:pt x="2921000" y="38100"/>
                </a:cubicBezTo>
                <a:cubicBezTo>
                  <a:pt x="2865174" y="66013"/>
                  <a:pt x="2835721" y="82955"/>
                  <a:pt x="2768600" y="101600"/>
                </a:cubicBezTo>
                <a:cubicBezTo>
                  <a:pt x="2524202" y="169488"/>
                  <a:pt x="2731873" y="90891"/>
                  <a:pt x="2578100" y="152400"/>
                </a:cubicBezTo>
                <a:cubicBezTo>
                  <a:pt x="2552700" y="143933"/>
                  <a:pt x="2527545" y="134693"/>
                  <a:pt x="2501900" y="127000"/>
                </a:cubicBezTo>
                <a:cubicBezTo>
                  <a:pt x="2466096" y="116259"/>
                  <a:pt x="2446196" y="115827"/>
                  <a:pt x="2413000" y="101600"/>
                </a:cubicBezTo>
                <a:cubicBezTo>
                  <a:pt x="2395599" y="94142"/>
                  <a:pt x="2379133" y="84667"/>
                  <a:pt x="2362200" y="76200"/>
                </a:cubicBezTo>
                <a:cubicBezTo>
                  <a:pt x="2182677" y="95097"/>
                  <a:pt x="2174371" y="67417"/>
                  <a:pt x="2070100" y="127000"/>
                </a:cubicBezTo>
                <a:cubicBezTo>
                  <a:pt x="2056848" y="134573"/>
                  <a:pt x="2044700" y="143933"/>
                  <a:pt x="2032000" y="152400"/>
                </a:cubicBezTo>
                <a:cubicBezTo>
                  <a:pt x="2010945" y="183983"/>
                  <a:pt x="1995011" y="204470"/>
                  <a:pt x="1981200" y="241300"/>
                </a:cubicBezTo>
                <a:cubicBezTo>
                  <a:pt x="1965950" y="281966"/>
                  <a:pt x="1962890" y="342005"/>
                  <a:pt x="1955800" y="381000"/>
                </a:cubicBezTo>
                <a:cubicBezTo>
                  <a:pt x="1949421" y="416083"/>
                  <a:pt x="1941281" y="437256"/>
                  <a:pt x="1930400" y="469900"/>
                </a:cubicBezTo>
                <a:cubicBezTo>
                  <a:pt x="1934633" y="541867"/>
                  <a:pt x="1932406" y="614507"/>
                  <a:pt x="1943100" y="685800"/>
                </a:cubicBezTo>
                <a:cubicBezTo>
                  <a:pt x="1945364" y="700895"/>
                  <a:pt x="1963141" y="709608"/>
                  <a:pt x="1968500" y="723900"/>
                </a:cubicBezTo>
                <a:cubicBezTo>
                  <a:pt x="1976079" y="744111"/>
                  <a:pt x="1976967" y="766233"/>
                  <a:pt x="1981200" y="787400"/>
                </a:cubicBezTo>
                <a:cubicBezTo>
                  <a:pt x="1974091" y="929574"/>
                  <a:pt x="1974467" y="1025028"/>
                  <a:pt x="1955800" y="1155700"/>
                </a:cubicBezTo>
                <a:cubicBezTo>
                  <a:pt x="1950426" y="1193321"/>
                  <a:pt x="1939644" y="1233025"/>
                  <a:pt x="1930400" y="1270000"/>
                </a:cubicBezTo>
                <a:cubicBezTo>
                  <a:pt x="1926167" y="1401233"/>
                  <a:pt x="1924787" y="1532590"/>
                  <a:pt x="1917700" y="1663700"/>
                </a:cubicBezTo>
                <a:cubicBezTo>
                  <a:pt x="1916310" y="1689413"/>
                  <a:pt x="1912399" y="1715236"/>
                  <a:pt x="1905000" y="1739900"/>
                </a:cubicBezTo>
                <a:cubicBezTo>
                  <a:pt x="1899560" y="1758034"/>
                  <a:pt x="1888993" y="1774262"/>
                  <a:pt x="1879600" y="1790700"/>
                </a:cubicBezTo>
                <a:cubicBezTo>
                  <a:pt x="1863967" y="1818057"/>
                  <a:pt x="1819686" y="1876014"/>
                  <a:pt x="1803400" y="1892300"/>
                </a:cubicBezTo>
                <a:cubicBezTo>
                  <a:pt x="1792607" y="1903093"/>
                  <a:pt x="1777348" y="1908329"/>
                  <a:pt x="1765300" y="1917700"/>
                </a:cubicBezTo>
                <a:cubicBezTo>
                  <a:pt x="1739201" y="1937999"/>
                  <a:pt x="1717917" y="1964990"/>
                  <a:pt x="1689100" y="1981200"/>
                </a:cubicBezTo>
                <a:cubicBezTo>
                  <a:pt x="1620361" y="2019866"/>
                  <a:pt x="1577825" y="2028069"/>
                  <a:pt x="1511300" y="2044700"/>
                </a:cubicBezTo>
                <a:cubicBezTo>
                  <a:pt x="1498600" y="2057400"/>
                  <a:pt x="1486998" y="2071302"/>
                  <a:pt x="1473200" y="2082800"/>
                </a:cubicBezTo>
                <a:cubicBezTo>
                  <a:pt x="1367112" y="2171207"/>
                  <a:pt x="1508310" y="2034990"/>
                  <a:pt x="1397000" y="2146300"/>
                </a:cubicBezTo>
                <a:cubicBezTo>
                  <a:pt x="1392767" y="2159000"/>
                  <a:pt x="1391726" y="2173261"/>
                  <a:pt x="1384300" y="2184400"/>
                </a:cubicBezTo>
                <a:cubicBezTo>
                  <a:pt x="1357526" y="2224561"/>
                  <a:pt x="1324829" y="2260442"/>
                  <a:pt x="1295400" y="2298700"/>
                </a:cubicBezTo>
                <a:cubicBezTo>
                  <a:pt x="1255914" y="2350032"/>
                  <a:pt x="1257580" y="2355605"/>
                  <a:pt x="1206500" y="2400300"/>
                </a:cubicBezTo>
                <a:cubicBezTo>
                  <a:pt x="1190570" y="2414238"/>
                  <a:pt x="1175042" y="2429803"/>
                  <a:pt x="1155700" y="2438400"/>
                </a:cubicBezTo>
                <a:cubicBezTo>
                  <a:pt x="1135975" y="2447167"/>
                  <a:pt x="1113272" y="2446417"/>
                  <a:pt x="1092200" y="2451100"/>
                </a:cubicBezTo>
                <a:cubicBezTo>
                  <a:pt x="1075161" y="2454886"/>
                  <a:pt x="1058516" y="2460377"/>
                  <a:pt x="1041400" y="2463800"/>
                </a:cubicBezTo>
                <a:cubicBezTo>
                  <a:pt x="1016150" y="2468850"/>
                  <a:pt x="990379" y="2471105"/>
                  <a:pt x="965200" y="2476500"/>
                </a:cubicBezTo>
                <a:cubicBezTo>
                  <a:pt x="915570" y="2487135"/>
                  <a:pt x="852747" y="2507421"/>
                  <a:pt x="800100" y="2514600"/>
                </a:cubicBezTo>
                <a:cubicBezTo>
                  <a:pt x="728301" y="2524391"/>
                  <a:pt x="656054" y="2530628"/>
                  <a:pt x="584200" y="2540000"/>
                </a:cubicBezTo>
                <a:cubicBezTo>
                  <a:pt x="384488" y="2566049"/>
                  <a:pt x="589775" y="2538761"/>
                  <a:pt x="469900" y="2565400"/>
                </a:cubicBezTo>
                <a:cubicBezTo>
                  <a:pt x="444763" y="2570986"/>
                  <a:pt x="418950" y="2573050"/>
                  <a:pt x="393700" y="2578100"/>
                </a:cubicBezTo>
                <a:cubicBezTo>
                  <a:pt x="327530" y="2591334"/>
                  <a:pt x="361287" y="2587361"/>
                  <a:pt x="304800" y="2603500"/>
                </a:cubicBezTo>
                <a:cubicBezTo>
                  <a:pt x="288017" y="2608295"/>
                  <a:pt x="270933" y="2611967"/>
                  <a:pt x="254000" y="2616200"/>
                </a:cubicBezTo>
                <a:cubicBezTo>
                  <a:pt x="241300" y="2628900"/>
                  <a:pt x="230979" y="2644543"/>
                  <a:pt x="215900" y="2654300"/>
                </a:cubicBezTo>
                <a:cubicBezTo>
                  <a:pt x="158591" y="2691383"/>
                  <a:pt x="94896" y="2718036"/>
                  <a:pt x="38100" y="2755900"/>
                </a:cubicBezTo>
                <a:lnTo>
                  <a:pt x="0" y="2781300"/>
                </a:lnTo>
                <a:cubicBezTo>
                  <a:pt x="8467" y="2870200"/>
                  <a:pt x="6430" y="2960736"/>
                  <a:pt x="25400" y="3048000"/>
                </a:cubicBezTo>
                <a:cubicBezTo>
                  <a:pt x="28642" y="3062915"/>
                  <a:pt x="51289" y="3064242"/>
                  <a:pt x="63500" y="3073400"/>
                </a:cubicBezTo>
                <a:cubicBezTo>
                  <a:pt x="85185" y="3089664"/>
                  <a:pt x="104446" y="3109164"/>
                  <a:pt x="127000" y="3124200"/>
                </a:cubicBezTo>
                <a:cubicBezTo>
                  <a:pt x="155398" y="3143132"/>
                  <a:pt x="186634" y="3157440"/>
                  <a:pt x="215900" y="3175000"/>
                </a:cubicBezTo>
                <a:cubicBezTo>
                  <a:pt x="228988" y="3182853"/>
                  <a:pt x="240561" y="3193164"/>
                  <a:pt x="254000" y="3200400"/>
                </a:cubicBezTo>
                <a:cubicBezTo>
                  <a:pt x="348317" y="3251186"/>
                  <a:pt x="352893" y="3259988"/>
                  <a:pt x="431800" y="3276600"/>
                </a:cubicBezTo>
                <a:cubicBezTo>
                  <a:pt x="495168" y="3289941"/>
                  <a:pt x="622300" y="3314700"/>
                  <a:pt x="622300" y="3314700"/>
                </a:cubicBezTo>
                <a:cubicBezTo>
                  <a:pt x="679125" y="3371525"/>
                  <a:pt x="696207" y="3393397"/>
                  <a:pt x="774700" y="3441700"/>
                </a:cubicBezTo>
                <a:cubicBezTo>
                  <a:pt x="794115" y="3453648"/>
                  <a:pt x="816854" y="3459095"/>
                  <a:pt x="838200" y="3467100"/>
                </a:cubicBezTo>
                <a:cubicBezTo>
                  <a:pt x="882831" y="3483837"/>
                  <a:pt x="885662" y="3481672"/>
                  <a:pt x="939800" y="3492500"/>
                </a:cubicBezTo>
                <a:cubicBezTo>
                  <a:pt x="956733" y="3500967"/>
                  <a:pt x="977213" y="3504513"/>
                  <a:pt x="990600" y="3517900"/>
                </a:cubicBezTo>
                <a:cubicBezTo>
                  <a:pt x="1003987" y="3531287"/>
                  <a:pt x="1005143" y="3553190"/>
                  <a:pt x="1016000" y="3568700"/>
                </a:cubicBezTo>
                <a:cubicBezTo>
                  <a:pt x="1034961" y="3595787"/>
                  <a:pt x="1058333" y="3619500"/>
                  <a:pt x="1079500" y="3644900"/>
                </a:cubicBezTo>
                <a:cubicBezTo>
                  <a:pt x="1075267" y="3666067"/>
                  <a:pt x="1070349" y="3687108"/>
                  <a:pt x="1066800" y="3708400"/>
                </a:cubicBezTo>
                <a:cubicBezTo>
                  <a:pt x="1057575" y="3763751"/>
                  <a:pt x="1037881" y="3812245"/>
                  <a:pt x="1079500" y="3860800"/>
                </a:cubicBezTo>
                <a:cubicBezTo>
                  <a:pt x="1092055" y="3875447"/>
                  <a:pt x="1147850" y="3892050"/>
                  <a:pt x="1168400" y="3898900"/>
                </a:cubicBezTo>
                <a:cubicBezTo>
                  <a:pt x="1185333" y="3924300"/>
                  <a:pt x="1206291" y="3947437"/>
                  <a:pt x="1219200" y="3975100"/>
                </a:cubicBezTo>
                <a:cubicBezTo>
                  <a:pt x="1236183" y="4011493"/>
                  <a:pt x="1235023" y="4055984"/>
                  <a:pt x="1257300" y="4089400"/>
                </a:cubicBezTo>
                <a:cubicBezTo>
                  <a:pt x="1270992" y="4109939"/>
                  <a:pt x="1299633" y="4114800"/>
                  <a:pt x="1320800" y="4127500"/>
                </a:cubicBezTo>
                <a:cubicBezTo>
                  <a:pt x="1358900" y="4106333"/>
                  <a:pt x="1395568" y="4082354"/>
                  <a:pt x="1435100" y="4064000"/>
                </a:cubicBezTo>
                <a:cubicBezTo>
                  <a:pt x="1514257" y="4027249"/>
                  <a:pt x="1676400" y="3962400"/>
                  <a:pt x="1676400" y="3962400"/>
                </a:cubicBezTo>
                <a:cubicBezTo>
                  <a:pt x="1697567" y="3975100"/>
                  <a:pt x="1727200" y="3979333"/>
                  <a:pt x="1739900" y="4000500"/>
                </a:cubicBezTo>
                <a:cubicBezTo>
                  <a:pt x="1755301" y="4026168"/>
                  <a:pt x="1752600" y="4059466"/>
                  <a:pt x="1752600" y="4089400"/>
                </a:cubicBezTo>
                <a:cubicBezTo>
                  <a:pt x="1752600" y="4178401"/>
                  <a:pt x="1730583" y="4267588"/>
                  <a:pt x="1739900" y="4356100"/>
                </a:cubicBezTo>
                <a:cubicBezTo>
                  <a:pt x="1741498" y="4371280"/>
                  <a:pt x="1764168" y="4337155"/>
                  <a:pt x="1778000" y="4330700"/>
                </a:cubicBezTo>
                <a:cubicBezTo>
                  <a:pt x="1827870" y="4307427"/>
                  <a:pt x="1881177" y="4291812"/>
                  <a:pt x="1930400" y="4267200"/>
                </a:cubicBezTo>
                <a:cubicBezTo>
                  <a:pt x="1957704" y="4253548"/>
                  <a:pt x="1985014" y="4237986"/>
                  <a:pt x="2006600" y="4216400"/>
                </a:cubicBezTo>
                <a:cubicBezTo>
                  <a:pt x="2074333" y="4148667"/>
                  <a:pt x="2124123" y="4056038"/>
                  <a:pt x="2209800" y="4013200"/>
                </a:cubicBezTo>
                <a:lnTo>
                  <a:pt x="2336800" y="3949700"/>
                </a:lnTo>
                <a:cubicBezTo>
                  <a:pt x="2417233" y="3953933"/>
                  <a:pt x="2497858" y="3955422"/>
                  <a:pt x="2578100" y="3962400"/>
                </a:cubicBezTo>
                <a:cubicBezTo>
                  <a:pt x="2595489" y="3963912"/>
                  <a:pt x="2611893" y="3971175"/>
                  <a:pt x="2628900" y="3975100"/>
                </a:cubicBezTo>
                <a:cubicBezTo>
                  <a:pt x="2666930" y="3983876"/>
                  <a:pt x="2704542" y="3995131"/>
                  <a:pt x="2743200" y="4000500"/>
                </a:cubicBezTo>
                <a:cubicBezTo>
                  <a:pt x="3522969" y="4108801"/>
                  <a:pt x="2812839" y="4001745"/>
                  <a:pt x="3225800" y="4051300"/>
                </a:cubicBezTo>
                <a:cubicBezTo>
                  <a:pt x="3285242" y="4058433"/>
                  <a:pt x="3344333" y="4068233"/>
                  <a:pt x="3403600" y="4076700"/>
                </a:cubicBezTo>
                <a:cubicBezTo>
                  <a:pt x="3407833" y="4097867"/>
                  <a:pt x="3401036" y="4124936"/>
                  <a:pt x="3416300" y="4140200"/>
                </a:cubicBezTo>
                <a:cubicBezTo>
                  <a:pt x="3431564" y="4155464"/>
                  <a:pt x="3473870" y="4132145"/>
                  <a:pt x="3479800" y="4152900"/>
                </a:cubicBezTo>
                <a:cubicBezTo>
                  <a:pt x="3494963" y="4205972"/>
                  <a:pt x="3456275" y="4263876"/>
                  <a:pt x="3467100" y="4318000"/>
                </a:cubicBezTo>
                <a:cubicBezTo>
                  <a:pt x="3473946" y="4352231"/>
                  <a:pt x="3473136" y="4245446"/>
                  <a:pt x="3492500" y="4216400"/>
                </a:cubicBezTo>
                <a:cubicBezTo>
                  <a:pt x="3517462" y="4178957"/>
                  <a:pt x="3554762" y="4149354"/>
                  <a:pt x="3594100" y="4127500"/>
                </a:cubicBezTo>
                <a:cubicBezTo>
                  <a:pt x="3632735" y="4106036"/>
                  <a:pt x="3679171" y="4103376"/>
                  <a:pt x="3721100" y="4089400"/>
                </a:cubicBezTo>
                <a:cubicBezTo>
                  <a:pt x="3941732" y="4015856"/>
                  <a:pt x="3497305" y="4100350"/>
                  <a:pt x="4114800" y="4038600"/>
                </a:cubicBezTo>
                <a:cubicBezTo>
                  <a:pt x="4174371" y="4032643"/>
                  <a:pt x="4233333" y="4021667"/>
                  <a:pt x="4292600" y="4013200"/>
                </a:cubicBezTo>
                <a:cubicBezTo>
                  <a:pt x="4388252" y="3949432"/>
                  <a:pt x="4266686" y="4024306"/>
                  <a:pt x="4381500" y="3975100"/>
                </a:cubicBezTo>
                <a:cubicBezTo>
                  <a:pt x="4415348" y="3960594"/>
                  <a:pt x="4446739" y="3922561"/>
                  <a:pt x="4470400" y="3898900"/>
                </a:cubicBezTo>
                <a:cubicBezTo>
                  <a:pt x="4478867" y="3873500"/>
                  <a:pt x="4485856" y="3847559"/>
                  <a:pt x="4495800" y="3822700"/>
                </a:cubicBezTo>
                <a:cubicBezTo>
                  <a:pt x="4502831" y="3805122"/>
                  <a:pt x="4517753" y="3790516"/>
                  <a:pt x="4521200" y="3771900"/>
                </a:cubicBezTo>
                <a:cubicBezTo>
                  <a:pt x="4537147" y="3685784"/>
                  <a:pt x="4559041" y="3482133"/>
                  <a:pt x="4572000" y="3365500"/>
                </a:cubicBezTo>
                <a:cubicBezTo>
                  <a:pt x="4580467" y="3119967"/>
                  <a:pt x="4595125" y="2874569"/>
                  <a:pt x="4597400" y="2628900"/>
                </a:cubicBezTo>
                <a:cubicBezTo>
                  <a:pt x="4599810" y="2368590"/>
                  <a:pt x="4618982" y="2107848"/>
                  <a:pt x="4559300" y="1854200"/>
                </a:cubicBezTo>
                <a:cubicBezTo>
                  <a:pt x="4549983" y="1814603"/>
                  <a:pt x="4524011" y="1753277"/>
                  <a:pt x="4508500" y="1714500"/>
                </a:cubicBezTo>
                <a:cubicBezTo>
                  <a:pt x="4504005" y="1597617"/>
                  <a:pt x="4511759" y="1437065"/>
                  <a:pt x="4483100" y="1308100"/>
                </a:cubicBezTo>
                <a:cubicBezTo>
                  <a:pt x="4480196" y="1295032"/>
                  <a:pt x="4474633" y="1282700"/>
                  <a:pt x="4470400" y="1270000"/>
                </a:cubicBezTo>
                <a:cubicBezTo>
                  <a:pt x="4469072" y="1254060"/>
                  <a:pt x="4454511" y="1054046"/>
                  <a:pt x="4445000" y="1016000"/>
                </a:cubicBezTo>
                <a:cubicBezTo>
                  <a:pt x="4412027" y="884109"/>
                  <a:pt x="4421717" y="954617"/>
                  <a:pt x="4419600" y="914400"/>
                </a:cubicBezTo>
                <a:close/>
              </a:path>
            </a:pathLst>
          </a:custGeom>
          <a:solidFill>
            <a:schemeClr val="accent4">
              <a:lumMod val="7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12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47"/>
            <a:ext cx="10515600" cy="1325563"/>
          </a:xfrm>
        </p:spPr>
        <p:txBody>
          <a:bodyPr/>
          <a:lstStyle/>
          <a:p>
            <a:r>
              <a:rPr lang="en-US" dirty="0"/>
              <a:t>7. Testers have to find bugs.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9733" y="4900563"/>
            <a:ext cx="4050152" cy="921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0017" y="4914387"/>
            <a:ext cx="2240402" cy="9216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0" y="5791200"/>
            <a:ext cx="12192000" cy="44884"/>
          </a:xfrm>
          <a:prstGeom prst="line">
            <a:avLst/>
          </a:prstGeom>
          <a:ln w="952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5165" y="4115813"/>
            <a:ext cx="3293383" cy="190398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608636" y="3576320"/>
            <a:ext cx="1841444" cy="1650164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450080" y="3576320"/>
            <a:ext cx="53149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81575" y="3383121"/>
            <a:ext cx="477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Provide information  about the current status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085850" y="2768636"/>
            <a:ext cx="3356064" cy="260660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50080" y="2768636"/>
            <a:ext cx="531495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89741" y="2583970"/>
            <a:ext cx="640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Make predictions</a:t>
            </a:r>
          </a:p>
        </p:txBody>
      </p:sp>
      <p:sp>
        <p:nvSpPr>
          <p:cNvPr id="16" name="Left Brace 15"/>
          <p:cNvSpPr/>
          <p:nvPr/>
        </p:nvSpPr>
        <p:spPr>
          <a:xfrm>
            <a:off x="4230053" y="2551283"/>
            <a:ext cx="971550" cy="1173369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65822" y="2848599"/>
            <a:ext cx="327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driver can adjust the speed.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77141" y="3169857"/>
            <a:ext cx="2083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Change directions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2794" y="1627317"/>
            <a:ext cx="597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Testers should be like the headlights of a car</a:t>
            </a:r>
          </a:p>
        </p:txBody>
      </p:sp>
    </p:spTree>
    <p:extLst>
      <p:ext uri="{BB962C8B-B14F-4D97-AF65-F5344CB8AC3E}">
        <p14:creationId xmlns:p14="http://schemas.microsoft.com/office/powerpoint/2010/main" val="168067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74453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1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  <p:bldP spid="16" grpId="0" animBg="1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7. Testers have to find bugs.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74" y="480613"/>
            <a:ext cx="4125141" cy="5834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622" y="968218"/>
            <a:ext cx="597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Testers should be like the headlights of a car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161" y="1951882"/>
            <a:ext cx="4972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But what to measure?</a:t>
            </a:r>
          </a:p>
        </p:txBody>
      </p:sp>
    </p:spTree>
    <p:extLst>
      <p:ext uri="{BB962C8B-B14F-4D97-AF65-F5344CB8AC3E}">
        <p14:creationId xmlns:p14="http://schemas.microsoft.com/office/powerpoint/2010/main" val="273873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8. Testers break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Michael Bolton beautifully said it “testers do not break software, the software is already broken”.  </a:t>
            </a:r>
          </a:p>
          <a:p>
            <a:r>
              <a:rPr lang="en-US" dirty="0"/>
              <a:t>Testers break illusions by providing relevant information.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9733" y="4900563"/>
            <a:ext cx="4050152" cy="921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0017" y="4914387"/>
            <a:ext cx="2240402" cy="92169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-139733" y="5791200"/>
            <a:ext cx="12331733" cy="44884"/>
          </a:xfrm>
          <a:prstGeom prst="line">
            <a:avLst/>
          </a:prstGeom>
          <a:ln w="9525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55165" y="4115813"/>
            <a:ext cx="3293383" cy="19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74453 -0.0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9. Testers with 5 years’ experience are senior.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" y="2926016"/>
            <a:ext cx="2989442" cy="151447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695896" y="1325563"/>
            <a:ext cx="4221480" cy="0"/>
          </a:xfrm>
          <a:prstGeom prst="straightConnector1">
            <a:avLst/>
          </a:prstGeom>
          <a:ln w="730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60816" y="956231"/>
            <a:ext cx="201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salary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D85045-AB23-3DA8-3081-7335737D5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130" y="1694895"/>
            <a:ext cx="61055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66"/>
            <a:ext cx="10515600" cy="1325563"/>
          </a:xfrm>
        </p:spPr>
        <p:txBody>
          <a:bodyPr/>
          <a:lstStyle/>
          <a:p>
            <a:r>
              <a:rPr lang="en-US" dirty="0"/>
              <a:t>9. Testers with 5 years’ experience are senior.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82935" y="2667000"/>
            <a:ext cx="8229600" cy="0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771507" y="2405743"/>
            <a:ext cx="14514" cy="8563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802193" y="2405742"/>
            <a:ext cx="14514" cy="8563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89255" y="2529113"/>
            <a:ext cx="0" cy="2757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92489" y="2536368"/>
            <a:ext cx="0" cy="2757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95723" y="2529112"/>
            <a:ext cx="0" cy="2757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598957" y="2536368"/>
            <a:ext cx="0" cy="27577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27409" y="2812838"/>
            <a:ext cx="10214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do something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32078" y="3338676"/>
            <a:ext cx="74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today</a:t>
            </a:r>
          </a:p>
          <a:p>
            <a:pPr algn="ctr"/>
            <a:r>
              <a:rPr lang="en-US" dirty="0"/>
              <a:t>2018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797838" y="2664280"/>
            <a:ext cx="1159555" cy="2717"/>
          </a:xfrm>
          <a:prstGeom prst="straightConnector1">
            <a:avLst/>
          </a:prstGeom>
          <a:ln w="79375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7609" y="3338677"/>
            <a:ext cx="1480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get hired</a:t>
            </a:r>
          </a:p>
          <a:p>
            <a:pPr algn="ctr"/>
            <a:r>
              <a:rPr lang="en-US" dirty="0"/>
              <a:t>2013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57138" y="2812838"/>
            <a:ext cx="867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do it again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19863" y="2666998"/>
            <a:ext cx="1147862" cy="2"/>
          </a:xfrm>
          <a:prstGeom prst="straightConnector1">
            <a:avLst/>
          </a:prstGeom>
          <a:ln w="79375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353273" y="2812838"/>
            <a:ext cx="867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do it again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15998" y="2666998"/>
            <a:ext cx="1147862" cy="2"/>
          </a:xfrm>
          <a:prstGeom prst="straightConnector1">
            <a:avLst/>
          </a:prstGeom>
          <a:ln w="79375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52998" y="2812838"/>
            <a:ext cx="867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do it again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15723" y="2666998"/>
            <a:ext cx="1147862" cy="2"/>
          </a:xfrm>
          <a:prstGeom prst="straightConnector1">
            <a:avLst/>
          </a:prstGeom>
          <a:ln w="79375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763716" y="2810120"/>
            <a:ext cx="8674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you do it again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7626441" y="2664280"/>
            <a:ext cx="1147862" cy="2"/>
          </a:xfrm>
          <a:prstGeom prst="straightConnector1">
            <a:avLst/>
          </a:prstGeom>
          <a:ln w="79375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1150300" y="4656682"/>
            <a:ext cx="10805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Can you succeed in any other project, team, technology ?</a:t>
            </a:r>
          </a:p>
        </p:txBody>
      </p:sp>
    </p:spTree>
    <p:extLst>
      <p:ext uri="{BB962C8B-B14F-4D97-AF65-F5344CB8AC3E}">
        <p14:creationId xmlns:p14="http://schemas.microsoft.com/office/powerpoint/2010/main" val="205695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3" grpId="0"/>
      <p:bldP spid="25" grpId="0"/>
      <p:bldP spid="27" grpId="0"/>
      <p:bldP spid="29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Callout 11"/>
          <p:cNvSpPr/>
          <p:nvPr/>
        </p:nvSpPr>
        <p:spPr>
          <a:xfrm>
            <a:off x="6994735" y="8939"/>
            <a:ext cx="5150596" cy="1779624"/>
          </a:xfrm>
          <a:prstGeom prst="cloudCallout">
            <a:avLst>
              <a:gd name="adj1" fmla="val 10568"/>
              <a:gd name="adj2" fmla="val 1077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You have 2 hours to test everything !!!!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GO </a:t>
            </a:r>
            <a:r>
              <a:rPr lang="en-US" sz="2400" b="1" dirty="0" err="1">
                <a:solidFill>
                  <a:srgbClr val="C00000"/>
                </a:solidFill>
              </a:rPr>
              <a:t>GO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51564" flipH="1">
            <a:off x="987814" y="2938641"/>
            <a:ext cx="1790700" cy="600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CFD"/>
              </a:clrFrom>
              <a:clrTo>
                <a:srgbClr val="FEFC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947" y="1788563"/>
            <a:ext cx="1194513" cy="4586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599" y="2441437"/>
            <a:ext cx="3274457" cy="37719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062"/>
            <a:ext cx="10515600" cy="1325563"/>
          </a:xfrm>
        </p:spPr>
        <p:txBody>
          <a:bodyPr/>
          <a:lstStyle/>
          <a:p>
            <a:r>
              <a:rPr lang="en-US" dirty="0"/>
              <a:t>10. Don’t have enough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062" y="944035"/>
            <a:ext cx="3916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 have to work more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76" y="2867375"/>
            <a:ext cx="1966647" cy="3479966"/>
          </a:xfrm>
        </p:spPr>
      </p:pic>
      <p:sp>
        <p:nvSpPr>
          <p:cNvPr id="13" name="Cloud Callout 12"/>
          <p:cNvSpPr/>
          <p:nvPr/>
        </p:nvSpPr>
        <p:spPr>
          <a:xfrm>
            <a:off x="2100583" y="1148111"/>
            <a:ext cx="7201672" cy="2090567"/>
          </a:xfrm>
          <a:prstGeom prst="cloudCallout">
            <a:avLst>
              <a:gd name="adj1" fmla="val -59004"/>
              <a:gd name="adj2" fmla="val 11934"/>
            </a:avLst>
          </a:prstGeom>
          <a:solidFill>
            <a:schemeClr val="accent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50"/>
                </a:solidFill>
              </a:rPr>
              <a:t>This is what I have to test  &lt;….&gt;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This is &lt;…&gt; how much time it takes,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What should I do in 2 hours? </a:t>
            </a:r>
          </a:p>
        </p:txBody>
      </p:sp>
    </p:spTree>
    <p:extLst>
      <p:ext uri="{BB962C8B-B14F-4D97-AF65-F5344CB8AC3E}">
        <p14:creationId xmlns:p14="http://schemas.microsoft.com/office/powerpoint/2010/main" val="33522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4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81"/>
            <a:ext cx="10515600" cy="1325563"/>
          </a:xfrm>
        </p:spPr>
        <p:txBody>
          <a:bodyPr/>
          <a:lstStyle/>
          <a:p>
            <a:r>
              <a:rPr lang="en-US" dirty="0"/>
              <a:t>11. Testers are the bearers of bad news.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2602592"/>
          </a:xfrm>
        </p:spPr>
        <p:txBody>
          <a:bodyPr/>
          <a:lstStyle/>
          <a:p>
            <a:r>
              <a:rPr lang="en-US" dirty="0"/>
              <a:t>Nothing works</a:t>
            </a:r>
          </a:p>
          <a:p>
            <a:r>
              <a:rPr lang="en-US" dirty="0"/>
              <a:t>Worst build ever</a:t>
            </a:r>
          </a:p>
          <a:p>
            <a:r>
              <a:rPr lang="en-US" dirty="0"/>
              <a:t>2clicks and it all crashed</a:t>
            </a:r>
          </a:p>
          <a:p>
            <a:r>
              <a:rPr lang="en-US" dirty="0"/>
              <a:t>Half implemented</a:t>
            </a:r>
          </a:p>
          <a:p>
            <a:r>
              <a:rPr lang="en-US" dirty="0"/>
              <a:t>Lost my time waiting for this</a:t>
            </a:r>
          </a:p>
        </p:txBody>
      </p:sp>
      <p:pic>
        <p:nvPicPr>
          <p:cNvPr id="1026" name="Picture 2" descr="Imagini pentru angry face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02" y="4936218"/>
            <a:ext cx="1759252" cy="13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057572" y="1918380"/>
            <a:ext cx="4161971" cy="2417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we are not done</a:t>
            </a:r>
          </a:p>
          <a:p>
            <a:pPr algn="ctr"/>
            <a:r>
              <a:rPr lang="en-US" sz="15400" b="1" dirty="0"/>
              <a:t>YET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68142" y="4005716"/>
            <a:ext cx="5540829" cy="659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i="1" dirty="0"/>
              <a:t>this is what I believe we should do</a:t>
            </a:r>
            <a:endParaRPr lang="en-US" sz="28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71" y="4889816"/>
            <a:ext cx="1715351" cy="136584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0286" y="1494971"/>
            <a:ext cx="5805714" cy="4760687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1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1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1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43890" y="3303543"/>
            <a:ext cx="602562" cy="1295227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9757192" y="2914638"/>
            <a:ext cx="1349354" cy="704586"/>
          </a:xfrm>
          <a:prstGeom prst="cloudCallout">
            <a:avLst>
              <a:gd name="adj1" fmla="val -64060"/>
              <a:gd name="adj2" fmla="val 3026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 am right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talk?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41" y="3283712"/>
            <a:ext cx="2247900" cy="1619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44" y="3058283"/>
            <a:ext cx="718000" cy="15368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636" y="3183050"/>
            <a:ext cx="848546" cy="1406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524" y="4837707"/>
            <a:ext cx="376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see things differently and  fail to understand different perspectives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056276" y="2460228"/>
            <a:ext cx="1294342" cy="542394"/>
          </a:xfrm>
          <a:prstGeom prst="cloudCallout">
            <a:avLst>
              <a:gd name="adj1" fmla="val -65314"/>
              <a:gd name="adj2" fmla="val 999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FOUR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62879" y="5063271"/>
            <a:ext cx="2249757" cy="378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 live in bubbles</a:t>
            </a:r>
          </a:p>
        </p:txBody>
      </p:sp>
      <p:pic>
        <p:nvPicPr>
          <p:cNvPr id="1028" name="Picture 4" descr="Imagini pentru bubb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28" y="2401479"/>
            <a:ext cx="2432808" cy="243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 rot="20141140">
            <a:off x="8722092" y="1801620"/>
            <a:ext cx="150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Testing community</a:t>
            </a:r>
          </a:p>
        </p:txBody>
      </p:sp>
      <p:sp>
        <p:nvSpPr>
          <p:cNvPr id="19" name="TextBox 18"/>
          <p:cNvSpPr txBox="1"/>
          <p:nvPr/>
        </p:nvSpPr>
        <p:spPr>
          <a:xfrm rot="2426717">
            <a:off x="10418437" y="2381137"/>
            <a:ext cx="150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11124145" y="3393026"/>
            <a:ext cx="873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Blogs</a:t>
            </a:r>
          </a:p>
        </p:txBody>
      </p:sp>
      <p:sp>
        <p:nvSpPr>
          <p:cNvPr id="17" name="TextBox 16"/>
          <p:cNvSpPr txBox="1"/>
          <p:nvPr/>
        </p:nvSpPr>
        <p:spPr>
          <a:xfrm rot="16371057">
            <a:off x="8019368" y="3196911"/>
            <a:ext cx="1287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Gatherings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1962043" y="1972144"/>
            <a:ext cx="1503360" cy="920976"/>
          </a:xfrm>
          <a:prstGeom prst="cloudCallout">
            <a:avLst>
              <a:gd name="adj1" fmla="val 60712"/>
              <a:gd name="adj2" fmla="val 7418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 !!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THREE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66" y="2005604"/>
            <a:ext cx="2539142" cy="32345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1273142">
            <a:off x="5534093" y="2517751"/>
            <a:ext cx="18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magic book</a:t>
            </a:r>
          </a:p>
        </p:txBody>
      </p:sp>
      <p:sp>
        <p:nvSpPr>
          <p:cNvPr id="21" name="TextBox 20"/>
          <p:cNvSpPr txBox="1"/>
          <p:nvPr/>
        </p:nvSpPr>
        <p:spPr>
          <a:xfrm rot="21273142">
            <a:off x="5582381" y="3522964"/>
            <a:ext cx="1873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SOFTWARE TESTING</a:t>
            </a:r>
          </a:p>
        </p:txBody>
      </p:sp>
      <p:sp>
        <p:nvSpPr>
          <p:cNvPr id="22" name="TextBox 21"/>
          <p:cNvSpPr txBox="1"/>
          <p:nvPr/>
        </p:nvSpPr>
        <p:spPr>
          <a:xfrm rot="21273142">
            <a:off x="5505242" y="2998384"/>
            <a:ext cx="18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of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389">
            <a:off x="5292563" y="2110560"/>
            <a:ext cx="2209630" cy="26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1" grpId="0" animBg="1"/>
      <p:bldP spid="13" grpId="0"/>
      <p:bldP spid="14" grpId="0"/>
      <p:bldP spid="19" grpId="0"/>
      <p:bldP spid="16" grpId="0"/>
      <p:bldP spid="17" grpId="0"/>
      <p:bldP spid="9" grpId="0" animBg="1"/>
      <p:bldP spid="18" grpId="0"/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08014" cy="1325563"/>
          </a:xfrm>
        </p:spPr>
        <p:txBody>
          <a:bodyPr/>
          <a:lstStyle/>
          <a:p>
            <a:r>
              <a:rPr lang="en-US" dirty="0"/>
              <a:t>12. It’s good &amp; ok to test at the end of the Sprint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Scrum guide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7</a:t>
            </a:r>
            <a:r>
              <a:rPr lang="en-US" baseline="30000" dirty="0"/>
              <a:t>th</a:t>
            </a:r>
            <a:r>
              <a:rPr lang="en-US" dirty="0"/>
              <a:t> principle from the Manifesto for agile software development: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322064"/>
            <a:ext cx="10669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/>
              <a:t>“Scrum Teams deliver products iteratively and incrementally, maximizing opportunities for feedback</a:t>
            </a:r>
            <a:r>
              <a:rPr lang="en-US" sz="3600" dirty="0"/>
              <a:t>”.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77371" y="4422637"/>
            <a:ext cx="114372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/>
              <a:t>“Agile processes promote sustainable development. The sponsors, developers, and users should be able to maintain a constant pace indefinitely.”.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7370" y="1052338"/>
            <a:ext cx="105793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i="1" dirty="0"/>
              <a:t>12.1 Testing should be done after the de development is done (testers are gatekeepers) </a:t>
            </a:r>
          </a:p>
        </p:txBody>
      </p:sp>
    </p:spTree>
    <p:extLst>
      <p:ext uri="{BB962C8B-B14F-4D97-AF65-F5344CB8AC3E}">
        <p14:creationId xmlns:p14="http://schemas.microsoft.com/office/powerpoint/2010/main" val="51126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13. Testing is what testers do.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886" y="2928711"/>
            <a:ext cx="10515600" cy="13530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9600" dirty="0"/>
              <a:t>Testing is an activity.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1054" y="95623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b="1" i="1" dirty="0"/>
              <a:t>13.1 Testing can be done in isolation by testers</a:t>
            </a:r>
          </a:p>
        </p:txBody>
      </p:sp>
    </p:spTree>
    <p:extLst>
      <p:ext uri="{BB962C8B-B14F-4D97-AF65-F5344CB8AC3E}">
        <p14:creationId xmlns:p14="http://schemas.microsoft.com/office/powerpoint/2010/main" val="326191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674" y="365125"/>
            <a:ext cx="11097126" cy="1325563"/>
          </a:xfrm>
        </p:spPr>
        <p:txBody>
          <a:bodyPr>
            <a:normAutofit/>
          </a:bodyPr>
          <a:lstStyle/>
          <a:p>
            <a:r>
              <a:rPr lang="en-US" dirty="0"/>
              <a:t>14 Testing is not a structured activity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9920"/>
            <a:ext cx="120205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1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283" y="1044357"/>
            <a:ext cx="7826217" cy="546183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6674" y="365125"/>
            <a:ext cx="11097126" cy="1325563"/>
          </a:xfrm>
        </p:spPr>
        <p:txBody>
          <a:bodyPr>
            <a:normAutofit/>
          </a:bodyPr>
          <a:lstStyle/>
          <a:p>
            <a:r>
              <a:rPr lang="en-US" dirty="0"/>
              <a:t>14 Testing is not a structured activity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2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9900" y="1852627"/>
            <a:ext cx="5138057" cy="445055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6674" y="365125"/>
            <a:ext cx="11097126" cy="1325563"/>
          </a:xfrm>
        </p:spPr>
        <p:txBody>
          <a:bodyPr>
            <a:normAutofit/>
          </a:bodyPr>
          <a:lstStyle/>
          <a:p>
            <a:r>
              <a:rPr lang="en-US" dirty="0"/>
              <a:t>14 Testing is not a structured activity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9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0345" y="152854"/>
            <a:ext cx="11097126" cy="1325563"/>
          </a:xfrm>
        </p:spPr>
        <p:txBody>
          <a:bodyPr>
            <a:normAutofit/>
          </a:bodyPr>
          <a:lstStyle/>
          <a:p>
            <a:r>
              <a:rPr lang="en-US" dirty="0"/>
              <a:t>14.1 Testing can find all the bugs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811" y="1539638"/>
            <a:ext cx="12279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It depends on your GOAL !!!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7582" y="3114066"/>
            <a:ext cx="1146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testing requires  people + resources +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85" y="4342324"/>
            <a:ext cx="2729890" cy="2312007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 rot="5400000">
            <a:off x="7635293" y="734702"/>
            <a:ext cx="796053" cy="6641847"/>
          </a:xfrm>
          <a:prstGeom prst="rightBrac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8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0345" y="152854"/>
            <a:ext cx="11097126" cy="1325563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14.2 Production bug: testers have failed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811" y="1884374"/>
            <a:ext cx="122790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It depends on your GOAL 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0336" y="3874270"/>
            <a:ext cx="78211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Did you had all you needed?</a:t>
            </a:r>
          </a:p>
          <a:p>
            <a:r>
              <a:rPr lang="en-US" sz="4800" dirty="0"/>
              <a:t>(and asked for it in advance)</a:t>
            </a:r>
          </a:p>
        </p:txBody>
      </p:sp>
    </p:spTree>
    <p:extLst>
      <p:ext uri="{BB962C8B-B14F-4D97-AF65-F5344CB8AC3E}">
        <p14:creationId xmlns:p14="http://schemas.microsoft.com/office/powerpoint/2010/main" val="33936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0668"/>
            <a:ext cx="10515600" cy="1325563"/>
          </a:xfrm>
        </p:spPr>
        <p:txBody>
          <a:bodyPr/>
          <a:lstStyle/>
          <a:p>
            <a:r>
              <a:rPr lang="en-US" dirty="0"/>
              <a:t>20. I am a good tester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192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14. Testers just have to be smart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198" y="1502334"/>
            <a:ext cx="11353801" cy="3990181"/>
          </a:xfrm>
        </p:spPr>
        <p:txBody>
          <a:bodyPr>
            <a:normAutofit/>
          </a:bodyPr>
          <a:lstStyle/>
          <a:p>
            <a:r>
              <a:rPr lang="en-US" sz="3800" dirty="0"/>
              <a:t>It is never enough just to be smart </a:t>
            </a:r>
          </a:p>
          <a:p>
            <a:r>
              <a:rPr lang="en-US" sz="3800" dirty="0"/>
              <a:t>Know your testing techniques and approaches </a:t>
            </a:r>
          </a:p>
          <a:p>
            <a:r>
              <a:rPr lang="en-US" sz="3800" dirty="0"/>
              <a:t>Grow your mindset and you leave your project</a:t>
            </a:r>
          </a:p>
          <a:p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956519" y="5142359"/>
            <a:ext cx="602562" cy="1295227"/>
          </a:xfrm>
          <a:prstGeom prst="rect">
            <a:avLst/>
          </a:prstGeom>
        </p:spPr>
      </p:pic>
      <p:pic>
        <p:nvPicPr>
          <p:cNvPr id="7" name="Picture 4" descr="Imagini pentru bubb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20" y="4622821"/>
            <a:ext cx="1993739" cy="199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28916" y="5228954"/>
            <a:ext cx="602562" cy="12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96296E-6 L 0.61732 0.01042 " pathEditMode="relative" rAng="0" ptsTypes="AA">
                                      <p:cBhvr>
                                        <p:cTn id="33" dur="6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5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5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0.00925 L 0.03542 -0.00902 C 0.02682 -0.00856 0.01836 -0.00671 0.0099 -0.00671 C -0.0043 -0.00671 0.01771 -0.01458 0 -0.00671 C -0.00716 -0.00763 -0.01419 -0.00787 -0.02122 -0.00925 C -0.02279 -0.00972 -0.02409 -0.01111 -0.02552 -0.0118 C -0.02786 -0.01296 -0.03021 -0.01342 -0.03255 -0.01435 L -0.07943 -0.0118 L -0.22357 -0.00925 C -0.22643 -0.00925 -0.2293 -0.0074 -0.23203 -0.00671 C -0.23789 -0.00578 -0.24336 -0.00509 -0.24922 -0.00439 C -0.33516 0.03403 -0.42643 -0.00254 -0.5151 -0.00439 C -0.51654 -0.00439 -0.51797 -0.00555 -0.5194 -0.00671 C -0.52331 -0.01041 -0.52474 -0.01388 -0.52786 -0.01944 C -0.52826 -0.053 -0.52812 -0.08657 -0.5293 -0.12013 C -0.52943 -0.12314 -0.53138 -0.125 -0.53203 -0.12754 C -0.53372 -0.13333 -0.53529 -0.13912 -0.53633 -0.14513 C -0.54284 -0.18217 -0.53581 -0.16689 -0.54479 -0.18287 C -0.55013 -0.20694 -0.5444 -0.18611 -0.55195 -0.203 C -0.55404 -0.20787 -0.55456 -0.21527 -0.55755 -0.21828 L -0.56745 -0.22824 C -0.57786 -0.25115 -0.5681 -0.23217 -0.58594 -0.25601 C -0.5875 -0.2581 -0.58854 -0.26111 -0.59023 -0.26342 C -0.59141 -0.2655 -0.5931 -0.26643 -0.59453 -0.26851 C -0.59596 -0.27152 -0.59674 -0.27592 -0.59857 -0.27847 C -0.60117 -0.2824 -0.60534 -0.28402 -0.60846 -0.28611 C -0.62396 -0.29629 -0.60612 -0.28588 -0.62552 -0.29629 C -0.62708 -0.29699 -0.62826 -0.29814 -0.62969 -0.29861 C -0.64102 -0.30277 -0.63763 -0.29953 -0.64818 -0.3037 C -0.64961 -0.30439 -0.65104 -0.30555 -0.65234 -0.30625 C -0.65703 -0.3081 -0.66185 -0.30972 -0.66654 -0.31134 C -0.66901 -0.31203 -0.67122 -0.31273 -0.67357 -0.31388 L -0.6793 -0.3162 C -0.71615 -0.3155 -0.75299 -0.31597 -0.78958 -0.31388 C -0.79531 -0.31342 -0.80664 -0.30879 -0.80664 -0.30856 C -0.80859 -0.30717 -0.81029 -0.30509 -0.81224 -0.3037 C -0.81497 -0.30185 -0.8207 -0.29861 -0.8207 -0.29838 C -0.83086 -0.27175 -0.8151 -0.31273 -0.82786 -0.28356 C -0.82995 -0.27893 -0.83346 -0.26851 -0.83346 -0.26828 C -0.83451 -0.26342 -0.83555 -0.25856 -0.83633 -0.25347 C -0.83685 -0.25 -0.83711 -0.24652 -0.83776 -0.24328 C -0.83841 -0.2405 -0.83984 -0.23842 -0.84049 -0.23588 C -0.84141 -0.23333 -0.84154 -0.23078 -0.84193 -0.22824 C -0.8431 -0.22152 -0.8431 -0.21435 -0.84479 -0.2081 L -0.84779 -0.19814 C -0.84805 -0.19375 -0.84883 -0.18981 -0.84909 -0.18541 C -0.84987 -0.16527 -0.84883 -0.1449 -0.85052 -0.125 C -0.85078 -0.12152 -0.85339 -0.12013 -0.85469 -0.11759 C -0.85521 -0.11504 -0.85547 -0.11226 -0.85612 -0.10995 C -0.8569 -0.10717 -0.85833 -0.10532 -0.85898 -0.10254 C -0.85977 -0.0993 -0.85977 -0.0956 -0.86042 -0.09236 C -0.86107 -0.08958 -0.8625 -0.0875 -0.86315 -0.08472 C -0.86536 -0.07777 -0.86497 -0.06527 -0.87031 -0.06226 L -0.87448 -0.05972 C -0.87604 -0.05717 -0.87734 -0.05439 -0.87878 -0.05208 C -0.88164 -0.04791 -0.88503 -0.04467 -0.88867 -0.04467 L -1.09661 -0.04467 " pathEditMode="relative" rAng="0" ptsTypes="AAAAAAAAAAAAAAAAAAAAAAAAAAAAAAAAAAAAAAAAAAAAAAAAAAAAAAAAA">
                                      <p:cBhvr>
                                        <p:cTn id="36" dur="1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02" y="-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455400" cy="1325563"/>
          </a:xfrm>
        </p:spPr>
        <p:txBody>
          <a:bodyPr>
            <a:normAutofit/>
          </a:bodyPr>
          <a:lstStyle/>
          <a:p>
            <a:r>
              <a:rPr lang="en-US" dirty="0"/>
              <a:t>15.1 Certifications are good or bad</a:t>
            </a:r>
          </a:p>
        </p:txBody>
      </p:sp>
      <p:sp>
        <p:nvSpPr>
          <p:cNvPr id="20" name="Freeform 19"/>
          <p:cNvSpPr/>
          <p:nvPr/>
        </p:nvSpPr>
        <p:spPr>
          <a:xfrm>
            <a:off x="1661272" y="1325563"/>
            <a:ext cx="8833766" cy="3151414"/>
          </a:xfrm>
          <a:custGeom>
            <a:avLst/>
            <a:gdLst>
              <a:gd name="connsiteX0" fmla="*/ 326581 w 8833766"/>
              <a:gd name="connsiteY0" fmla="*/ 979714 h 3151414"/>
              <a:gd name="connsiteX1" fmla="*/ 440881 w 8833766"/>
              <a:gd name="connsiteY1" fmla="*/ 538842 h 3151414"/>
              <a:gd name="connsiteX2" fmla="*/ 538852 w 8833766"/>
              <a:gd name="connsiteY2" fmla="*/ 473528 h 3151414"/>
              <a:gd name="connsiteX3" fmla="*/ 604166 w 8833766"/>
              <a:gd name="connsiteY3" fmla="*/ 440871 h 3151414"/>
              <a:gd name="connsiteX4" fmla="*/ 538852 w 8833766"/>
              <a:gd name="connsiteY4" fmla="*/ 538842 h 3151414"/>
              <a:gd name="connsiteX5" fmla="*/ 506195 w 8833766"/>
              <a:gd name="connsiteY5" fmla="*/ 571500 h 3151414"/>
              <a:gd name="connsiteX6" fmla="*/ 685809 w 8833766"/>
              <a:gd name="connsiteY6" fmla="*/ 653142 h 3151414"/>
              <a:gd name="connsiteX7" fmla="*/ 979724 w 8833766"/>
              <a:gd name="connsiteY7" fmla="*/ 702128 h 3151414"/>
              <a:gd name="connsiteX8" fmla="*/ 1208324 w 8833766"/>
              <a:gd name="connsiteY8" fmla="*/ 685800 h 3151414"/>
              <a:gd name="connsiteX9" fmla="*/ 1747166 w 8833766"/>
              <a:gd name="connsiteY9" fmla="*/ 473528 h 3151414"/>
              <a:gd name="connsiteX10" fmla="*/ 2073738 w 8833766"/>
              <a:gd name="connsiteY10" fmla="*/ 359228 h 3151414"/>
              <a:gd name="connsiteX11" fmla="*/ 2188038 w 8833766"/>
              <a:gd name="connsiteY11" fmla="*/ 293914 h 3151414"/>
              <a:gd name="connsiteX12" fmla="*/ 2286009 w 8833766"/>
              <a:gd name="connsiteY12" fmla="*/ 261257 h 3151414"/>
              <a:gd name="connsiteX13" fmla="*/ 2677895 w 8833766"/>
              <a:gd name="connsiteY13" fmla="*/ 179614 h 3151414"/>
              <a:gd name="connsiteX14" fmla="*/ 3249395 w 8833766"/>
              <a:gd name="connsiteY14" fmla="*/ 195942 h 3151414"/>
              <a:gd name="connsiteX15" fmla="*/ 3363695 w 8833766"/>
              <a:gd name="connsiteY15" fmla="*/ 244928 h 3151414"/>
              <a:gd name="connsiteX16" fmla="*/ 3608624 w 8833766"/>
              <a:gd name="connsiteY16" fmla="*/ 326571 h 3151414"/>
              <a:gd name="connsiteX17" fmla="*/ 3918866 w 8833766"/>
              <a:gd name="connsiteY17" fmla="*/ 375557 h 3151414"/>
              <a:gd name="connsiteX18" fmla="*/ 4474038 w 8833766"/>
              <a:gd name="connsiteY18" fmla="*/ 277585 h 3151414"/>
              <a:gd name="connsiteX19" fmla="*/ 4833266 w 8833766"/>
              <a:gd name="connsiteY19" fmla="*/ 0 h 3151414"/>
              <a:gd name="connsiteX20" fmla="*/ 4963895 w 8833766"/>
              <a:gd name="connsiteY20" fmla="*/ 97971 h 3151414"/>
              <a:gd name="connsiteX21" fmla="*/ 5796652 w 8833766"/>
              <a:gd name="connsiteY21" fmla="*/ 114300 h 3151414"/>
              <a:gd name="connsiteX22" fmla="*/ 6025252 w 8833766"/>
              <a:gd name="connsiteY22" fmla="*/ 261257 h 3151414"/>
              <a:gd name="connsiteX23" fmla="*/ 6221195 w 8833766"/>
              <a:gd name="connsiteY23" fmla="*/ 506185 h 3151414"/>
              <a:gd name="connsiteX24" fmla="*/ 6515109 w 8833766"/>
              <a:gd name="connsiteY24" fmla="*/ 685800 h 3151414"/>
              <a:gd name="connsiteX25" fmla="*/ 6564095 w 8833766"/>
              <a:gd name="connsiteY25" fmla="*/ 783771 h 3151414"/>
              <a:gd name="connsiteX26" fmla="*/ 6841681 w 8833766"/>
              <a:gd name="connsiteY26" fmla="*/ 751114 h 3151414"/>
              <a:gd name="connsiteX27" fmla="*/ 6939652 w 8833766"/>
              <a:gd name="connsiteY27" fmla="*/ 734785 h 3151414"/>
              <a:gd name="connsiteX28" fmla="*/ 7086609 w 8833766"/>
              <a:gd name="connsiteY28" fmla="*/ 718457 h 3151414"/>
              <a:gd name="connsiteX29" fmla="*/ 7217238 w 8833766"/>
              <a:gd name="connsiteY29" fmla="*/ 800100 h 3151414"/>
              <a:gd name="connsiteX30" fmla="*/ 7511152 w 8833766"/>
              <a:gd name="connsiteY30" fmla="*/ 898071 h 3151414"/>
              <a:gd name="connsiteX31" fmla="*/ 7854052 w 8833766"/>
              <a:gd name="connsiteY31" fmla="*/ 1045028 h 3151414"/>
              <a:gd name="connsiteX32" fmla="*/ 7903038 w 8833766"/>
              <a:gd name="connsiteY32" fmla="*/ 1077685 h 3151414"/>
              <a:gd name="connsiteX33" fmla="*/ 7968352 w 8833766"/>
              <a:gd name="connsiteY33" fmla="*/ 1208314 h 3151414"/>
              <a:gd name="connsiteX34" fmla="*/ 7984681 w 8833766"/>
              <a:gd name="connsiteY34" fmla="*/ 1306285 h 3151414"/>
              <a:gd name="connsiteX35" fmla="*/ 8001009 w 8833766"/>
              <a:gd name="connsiteY35" fmla="*/ 1828800 h 3151414"/>
              <a:gd name="connsiteX36" fmla="*/ 8033666 w 8833766"/>
              <a:gd name="connsiteY36" fmla="*/ 1943100 h 3151414"/>
              <a:gd name="connsiteX37" fmla="*/ 8196952 w 8833766"/>
              <a:gd name="connsiteY37" fmla="*/ 2024742 h 3151414"/>
              <a:gd name="connsiteX38" fmla="*/ 8539852 w 8833766"/>
              <a:gd name="connsiteY38" fmla="*/ 2155371 h 3151414"/>
              <a:gd name="connsiteX39" fmla="*/ 8556181 w 8833766"/>
              <a:gd name="connsiteY39" fmla="*/ 2204357 h 3151414"/>
              <a:gd name="connsiteX40" fmla="*/ 8784781 w 8833766"/>
              <a:gd name="connsiteY40" fmla="*/ 2400300 h 3151414"/>
              <a:gd name="connsiteX41" fmla="*/ 8833766 w 8833766"/>
              <a:gd name="connsiteY41" fmla="*/ 2465614 h 3151414"/>
              <a:gd name="connsiteX42" fmla="*/ 8735795 w 8833766"/>
              <a:gd name="connsiteY42" fmla="*/ 2530928 h 3151414"/>
              <a:gd name="connsiteX43" fmla="*/ 8458209 w 8833766"/>
              <a:gd name="connsiteY43" fmla="*/ 2579914 h 3151414"/>
              <a:gd name="connsiteX44" fmla="*/ 8409224 w 8833766"/>
              <a:gd name="connsiteY44" fmla="*/ 2596242 h 3151414"/>
              <a:gd name="connsiteX45" fmla="*/ 8164295 w 8833766"/>
              <a:gd name="connsiteY45" fmla="*/ 2645228 h 3151414"/>
              <a:gd name="connsiteX46" fmla="*/ 7674438 w 8833766"/>
              <a:gd name="connsiteY46" fmla="*/ 2841171 h 3151414"/>
              <a:gd name="connsiteX47" fmla="*/ 7494824 w 8833766"/>
              <a:gd name="connsiteY47" fmla="*/ 2890157 h 3151414"/>
              <a:gd name="connsiteX48" fmla="*/ 6890666 w 8833766"/>
              <a:gd name="connsiteY48" fmla="*/ 2694214 h 3151414"/>
              <a:gd name="connsiteX49" fmla="*/ 6825352 w 8833766"/>
              <a:gd name="connsiteY49" fmla="*/ 2661557 h 3151414"/>
              <a:gd name="connsiteX50" fmla="*/ 6613081 w 8833766"/>
              <a:gd name="connsiteY50" fmla="*/ 2514600 h 3151414"/>
              <a:gd name="connsiteX51" fmla="*/ 6204866 w 8833766"/>
              <a:gd name="connsiteY51" fmla="*/ 2269671 h 3151414"/>
              <a:gd name="connsiteX52" fmla="*/ 5959938 w 8833766"/>
              <a:gd name="connsiteY52" fmla="*/ 2188028 h 3151414"/>
              <a:gd name="connsiteX53" fmla="*/ 5910952 w 8833766"/>
              <a:gd name="connsiteY53" fmla="*/ 2171700 h 3151414"/>
              <a:gd name="connsiteX54" fmla="*/ 5600709 w 8833766"/>
              <a:gd name="connsiteY54" fmla="*/ 2188028 h 3151414"/>
              <a:gd name="connsiteX55" fmla="*/ 5274138 w 8833766"/>
              <a:gd name="connsiteY55" fmla="*/ 2318657 h 3151414"/>
              <a:gd name="connsiteX56" fmla="*/ 4980224 w 8833766"/>
              <a:gd name="connsiteY56" fmla="*/ 2547257 h 3151414"/>
              <a:gd name="connsiteX57" fmla="*/ 4718966 w 8833766"/>
              <a:gd name="connsiteY57" fmla="*/ 2808514 h 3151414"/>
              <a:gd name="connsiteX58" fmla="*/ 4457709 w 8833766"/>
              <a:gd name="connsiteY58" fmla="*/ 3004457 h 3151414"/>
              <a:gd name="connsiteX59" fmla="*/ 4229109 w 8833766"/>
              <a:gd name="connsiteY59" fmla="*/ 3102428 h 3151414"/>
              <a:gd name="connsiteX60" fmla="*/ 3886209 w 8833766"/>
              <a:gd name="connsiteY60" fmla="*/ 3151414 h 3151414"/>
              <a:gd name="connsiteX61" fmla="*/ 3510652 w 8833766"/>
              <a:gd name="connsiteY61" fmla="*/ 3135085 h 3151414"/>
              <a:gd name="connsiteX62" fmla="*/ 3445338 w 8833766"/>
              <a:gd name="connsiteY62" fmla="*/ 3118757 h 3151414"/>
              <a:gd name="connsiteX63" fmla="*/ 3216738 w 8833766"/>
              <a:gd name="connsiteY63" fmla="*/ 3053442 h 3151414"/>
              <a:gd name="connsiteX64" fmla="*/ 3135095 w 8833766"/>
              <a:gd name="connsiteY64" fmla="*/ 3037114 h 3151414"/>
              <a:gd name="connsiteX65" fmla="*/ 2759538 w 8833766"/>
              <a:gd name="connsiteY65" fmla="*/ 2890157 h 3151414"/>
              <a:gd name="connsiteX66" fmla="*/ 2498281 w 8833766"/>
              <a:gd name="connsiteY66" fmla="*/ 2645228 h 3151414"/>
              <a:gd name="connsiteX67" fmla="*/ 2400309 w 8833766"/>
              <a:gd name="connsiteY67" fmla="*/ 2596242 h 3151414"/>
              <a:gd name="connsiteX68" fmla="*/ 2106395 w 8833766"/>
              <a:gd name="connsiteY68" fmla="*/ 2400300 h 3151414"/>
              <a:gd name="connsiteX69" fmla="*/ 1910452 w 8833766"/>
              <a:gd name="connsiteY69" fmla="*/ 2269671 h 3151414"/>
              <a:gd name="connsiteX70" fmla="*/ 1877795 w 8833766"/>
              <a:gd name="connsiteY70" fmla="*/ 2220685 h 3151414"/>
              <a:gd name="connsiteX71" fmla="*/ 1681852 w 8833766"/>
              <a:gd name="connsiteY71" fmla="*/ 2122714 h 3151414"/>
              <a:gd name="connsiteX72" fmla="*/ 996052 w 8833766"/>
              <a:gd name="connsiteY72" fmla="*/ 2139042 h 3151414"/>
              <a:gd name="connsiteX73" fmla="*/ 930738 w 8833766"/>
              <a:gd name="connsiteY73" fmla="*/ 2155371 h 3151414"/>
              <a:gd name="connsiteX74" fmla="*/ 783781 w 8833766"/>
              <a:gd name="connsiteY74" fmla="*/ 2188028 h 3151414"/>
              <a:gd name="connsiteX75" fmla="*/ 571509 w 8833766"/>
              <a:gd name="connsiteY75" fmla="*/ 2204357 h 3151414"/>
              <a:gd name="connsiteX76" fmla="*/ 277595 w 8833766"/>
              <a:gd name="connsiteY76" fmla="*/ 2171700 h 3151414"/>
              <a:gd name="connsiteX77" fmla="*/ 65324 w 8833766"/>
              <a:gd name="connsiteY77" fmla="*/ 2024742 h 3151414"/>
              <a:gd name="connsiteX78" fmla="*/ 9 w 8833766"/>
              <a:gd name="connsiteY78" fmla="*/ 1649185 h 3151414"/>
              <a:gd name="connsiteX79" fmla="*/ 32666 w 8833766"/>
              <a:gd name="connsiteY79" fmla="*/ 1371600 h 3151414"/>
              <a:gd name="connsiteX80" fmla="*/ 65324 w 8833766"/>
              <a:gd name="connsiteY80" fmla="*/ 1322614 h 3151414"/>
              <a:gd name="connsiteX81" fmla="*/ 81652 w 8833766"/>
              <a:gd name="connsiteY81" fmla="*/ 1273628 h 3151414"/>
              <a:gd name="connsiteX82" fmla="*/ 130638 w 8833766"/>
              <a:gd name="connsiteY82" fmla="*/ 1224642 h 3151414"/>
              <a:gd name="connsiteX83" fmla="*/ 179624 w 8833766"/>
              <a:gd name="connsiteY83" fmla="*/ 1159328 h 3151414"/>
              <a:gd name="connsiteX84" fmla="*/ 244938 w 8833766"/>
              <a:gd name="connsiteY84" fmla="*/ 1061357 h 3151414"/>
              <a:gd name="connsiteX85" fmla="*/ 326581 w 8833766"/>
              <a:gd name="connsiteY85" fmla="*/ 979714 h 3151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8833766" h="3151414">
                <a:moveTo>
                  <a:pt x="326581" y="979714"/>
                </a:moveTo>
                <a:cubicBezTo>
                  <a:pt x="359238" y="892628"/>
                  <a:pt x="302105" y="677618"/>
                  <a:pt x="440881" y="538842"/>
                </a:cubicBezTo>
                <a:cubicBezTo>
                  <a:pt x="468634" y="511089"/>
                  <a:pt x="504295" y="492136"/>
                  <a:pt x="538852" y="473528"/>
                </a:cubicBezTo>
                <a:cubicBezTo>
                  <a:pt x="599264" y="440998"/>
                  <a:pt x="721421" y="401785"/>
                  <a:pt x="604166" y="440871"/>
                </a:cubicBezTo>
                <a:cubicBezTo>
                  <a:pt x="582395" y="473528"/>
                  <a:pt x="562401" y="507443"/>
                  <a:pt x="538852" y="538842"/>
                </a:cubicBezTo>
                <a:cubicBezTo>
                  <a:pt x="529615" y="551158"/>
                  <a:pt x="509214" y="556404"/>
                  <a:pt x="506195" y="571500"/>
                </a:cubicBezTo>
                <a:cubicBezTo>
                  <a:pt x="487945" y="662755"/>
                  <a:pt x="673770" y="650608"/>
                  <a:pt x="685809" y="653142"/>
                </a:cubicBezTo>
                <a:cubicBezTo>
                  <a:pt x="903834" y="699043"/>
                  <a:pt x="760347" y="677754"/>
                  <a:pt x="979724" y="702128"/>
                </a:cubicBezTo>
                <a:cubicBezTo>
                  <a:pt x="1055924" y="696685"/>
                  <a:pt x="1133304" y="700227"/>
                  <a:pt x="1208324" y="685800"/>
                </a:cubicBezTo>
                <a:cubicBezTo>
                  <a:pt x="1353538" y="657874"/>
                  <a:pt x="1645700" y="509041"/>
                  <a:pt x="1747166" y="473528"/>
                </a:cubicBezTo>
                <a:cubicBezTo>
                  <a:pt x="1856023" y="435428"/>
                  <a:pt x="1973601" y="416449"/>
                  <a:pt x="2073738" y="359228"/>
                </a:cubicBezTo>
                <a:cubicBezTo>
                  <a:pt x="2111838" y="337457"/>
                  <a:pt x="2148195" y="312303"/>
                  <a:pt x="2188038" y="293914"/>
                </a:cubicBezTo>
                <a:cubicBezTo>
                  <a:pt x="2219293" y="279489"/>
                  <a:pt x="2252841" y="270470"/>
                  <a:pt x="2286009" y="261257"/>
                </a:cubicBezTo>
                <a:cubicBezTo>
                  <a:pt x="2481147" y="207052"/>
                  <a:pt x="2479515" y="212677"/>
                  <a:pt x="2677895" y="179614"/>
                </a:cubicBezTo>
                <a:cubicBezTo>
                  <a:pt x="2868395" y="185057"/>
                  <a:pt x="3059676" y="177874"/>
                  <a:pt x="3249395" y="195942"/>
                </a:cubicBezTo>
                <a:cubicBezTo>
                  <a:pt x="3290660" y="199872"/>
                  <a:pt x="3324739" y="230762"/>
                  <a:pt x="3363695" y="244928"/>
                </a:cubicBezTo>
                <a:cubicBezTo>
                  <a:pt x="3444573" y="274338"/>
                  <a:pt x="3524852" y="306860"/>
                  <a:pt x="3608624" y="326571"/>
                </a:cubicBezTo>
                <a:cubicBezTo>
                  <a:pt x="3710536" y="350550"/>
                  <a:pt x="3815452" y="359228"/>
                  <a:pt x="3918866" y="375557"/>
                </a:cubicBezTo>
                <a:cubicBezTo>
                  <a:pt x="4103923" y="342900"/>
                  <a:pt x="4298223" y="343930"/>
                  <a:pt x="4474038" y="277585"/>
                </a:cubicBezTo>
                <a:cubicBezTo>
                  <a:pt x="4613019" y="225139"/>
                  <a:pt x="4727577" y="105689"/>
                  <a:pt x="4833266" y="0"/>
                </a:cubicBezTo>
                <a:cubicBezTo>
                  <a:pt x="4854912" y="108225"/>
                  <a:pt x="4825215" y="93189"/>
                  <a:pt x="4963895" y="97971"/>
                </a:cubicBezTo>
                <a:cubicBezTo>
                  <a:pt x="5241369" y="107539"/>
                  <a:pt x="5519066" y="108857"/>
                  <a:pt x="5796652" y="114300"/>
                </a:cubicBezTo>
                <a:cubicBezTo>
                  <a:pt x="5894839" y="163393"/>
                  <a:pt x="5951412" y="179213"/>
                  <a:pt x="6025252" y="261257"/>
                </a:cubicBezTo>
                <a:cubicBezTo>
                  <a:pt x="6095195" y="338971"/>
                  <a:pt x="6134201" y="448189"/>
                  <a:pt x="6221195" y="506185"/>
                </a:cubicBezTo>
                <a:cubicBezTo>
                  <a:pt x="6414778" y="635241"/>
                  <a:pt x="6316687" y="575565"/>
                  <a:pt x="6515109" y="685800"/>
                </a:cubicBezTo>
                <a:cubicBezTo>
                  <a:pt x="6531438" y="718457"/>
                  <a:pt x="6528292" y="776611"/>
                  <a:pt x="6564095" y="783771"/>
                </a:cubicBezTo>
                <a:cubicBezTo>
                  <a:pt x="6655453" y="802042"/>
                  <a:pt x="6749297" y="763164"/>
                  <a:pt x="6841681" y="751114"/>
                </a:cubicBezTo>
                <a:cubicBezTo>
                  <a:pt x="6874510" y="746832"/>
                  <a:pt x="6906835" y="739161"/>
                  <a:pt x="6939652" y="734785"/>
                </a:cubicBezTo>
                <a:cubicBezTo>
                  <a:pt x="6988507" y="728271"/>
                  <a:pt x="7037623" y="723900"/>
                  <a:pt x="7086609" y="718457"/>
                </a:cubicBezTo>
                <a:cubicBezTo>
                  <a:pt x="7130152" y="745671"/>
                  <a:pt x="7169948" y="780093"/>
                  <a:pt x="7217238" y="800100"/>
                </a:cubicBezTo>
                <a:cubicBezTo>
                  <a:pt x="7312347" y="840338"/>
                  <a:pt x="7414765" y="860999"/>
                  <a:pt x="7511152" y="898071"/>
                </a:cubicBezTo>
                <a:cubicBezTo>
                  <a:pt x="7681534" y="963602"/>
                  <a:pt x="7711695" y="967379"/>
                  <a:pt x="7854052" y="1045028"/>
                </a:cubicBezTo>
                <a:cubicBezTo>
                  <a:pt x="7871280" y="1054425"/>
                  <a:pt x="7886709" y="1066799"/>
                  <a:pt x="7903038" y="1077685"/>
                </a:cubicBezTo>
                <a:cubicBezTo>
                  <a:pt x="7937553" y="1129458"/>
                  <a:pt x="7949915" y="1140713"/>
                  <a:pt x="7968352" y="1208314"/>
                </a:cubicBezTo>
                <a:cubicBezTo>
                  <a:pt x="7977063" y="1240255"/>
                  <a:pt x="7979238" y="1273628"/>
                  <a:pt x="7984681" y="1306285"/>
                </a:cubicBezTo>
                <a:cubicBezTo>
                  <a:pt x="7990124" y="1480457"/>
                  <a:pt x="7987644" y="1655057"/>
                  <a:pt x="8001009" y="1828800"/>
                </a:cubicBezTo>
                <a:cubicBezTo>
                  <a:pt x="8004048" y="1868308"/>
                  <a:pt x="8008574" y="1912432"/>
                  <a:pt x="8033666" y="1943100"/>
                </a:cubicBezTo>
                <a:cubicBezTo>
                  <a:pt x="8074996" y="1993615"/>
                  <a:pt x="8140819" y="2003692"/>
                  <a:pt x="8196952" y="2024742"/>
                </a:cubicBezTo>
                <a:lnTo>
                  <a:pt x="8539852" y="2155371"/>
                </a:lnTo>
                <a:cubicBezTo>
                  <a:pt x="8545295" y="2171700"/>
                  <a:pt x="8544980" y="2191289"/>
                  <a:pt x="8556181" y="2204357"/>
                </a:cubicBezTo>
                <a:cubicBezTo>
                  <a:pt x="8709609" y="2383356"/>
                  <a:pt x="8663267" y="2359794"/>
                  <a:pt x="8784781" y="2400300"/>
                </a:cubicBezTo>
                <a:cubicBezTo>
                  <a:pt x="8801109" y="2422071"/>
                  <a:pt x="8833766" y="2438400"/>
                  <a:pt x="8833766" y="2465614"/>
                </a:cubicBezTo>
                <a:cubicBezTo>
                  <a:pt x="8833766" y="2501859"/>
                  <a:pt x="8761105" y="2525866"/>
                  <a:pt x="8735795" y="2530928"/>
                </a:cubicBezTo>
                <a:cubicBezTo>
                  <a:pt x="8643661" y="2549355"/>
                  <a:pt x="8550343" y="2561487"/>
                  <a:pt x="8458209" y="2579914"/>
                </a:cubicBezTo>
                <a:cubicBezTo>
                  <a:pt x="8441332" y="2583289"/>
                  <a:pt x="8426026" y="2592508"/>
                  <a:pt x="8409224" y="2596242"/>
                </a:cubicBezTo>
                <a:cubicBezTo>
                  <a:pt x="8327947" y="2614304"/>
                  <a:pt x="8242542" y="2616775"/>
                  <a:pt x="8164295" y="2645228"/>
                </a:cubicBezTo>
                <a:cubicBezTo>
                  <a:pt x="7824110" y="2768931"/>
                  <a:pt x="8140478" y="2650518"/>
                  <a:pt x="7674438" y="2841171"/>
                </a:cubicBezTo>
                <a:cubicBezTo>
                  <a:pt x="7626472" y="2860794"/>
                  <a:pt x="7528459" y="2881748"/>
                  <a:pt x="7494824" y="2890157"/>
                </a:cubicBezTo>
                <a:cubicBezTo>
                  <a:pt x="7170160" y="2799973"/>
                  <a:pt x="7214554" y="2820953"/>
                  <a:pt x="6890666" y="2694214"/>
                </a:cubicBezTo>
                <a:cubicBezTo>
                  <a:pt x="6867999" y="2685344"/>
                  <a:pt x="6845788" y="2674780"/>
                  <a:pt x="6825352" y="2661557"/>
                </a:cubicBezTo>
                <a:cubicBezTo>
                  <a:pt x="6753099" y="2614805"/>
                  <a:pt x="6685843" y="2560555"/>
                  <a:pt x="6613081" y="2514600"/>
                </a:cubicBezTo>
                <a:cubicBezTo>
                  <a:pt x="6478914" y="2429863"/>
                  <a:pt x="6355408" y="2319852"/>
                  <a:pt x="6204866" y="2269671"/>
                </a:cubicBezTo>
                <a:lnTo>
                  <a:pt x="5959938" y="2188028"/>
                </a:lnTo>
                <a:lnTo>
                  <a:pt x="5910952" y="2171700"/>
                </a:lnTo>
                <a:cubicBezTo>
                  <a:pt x="5807538" y="2177143"/>
                  <a:pt x="5703358" y="2174342"/>
                  <a:pt x="5600709" y="2188028"/>
                </a:cubicBezTo>
                <a:cubicBezTo>
                  <a:pt x="5482017" y="2203854"/>
                  <a:pt x="5371513" y="2250134"/>
                  <a:pt x="5274138" y="2318657"/>
                </a:cubicBezTo>
                <a:cubicBezTo>
                  <a:pt x="5172635" y="2390085"/>
                  <a:pt x="5061512" y="2453464"/>
                  <a:pt x="4980224" y="2547257"/>
                </a:cubicBezTo>
                <a:cubicBezTo>
                  <a:pt x="4756679" y="2805192"/>
                  <a:pt x="4870445" y="2758020"/>
                  <a:pt x="4718966" y="2808514"/>
                </a:cubicBezTo>
                <a:cubicBezTo>
                  <a:pt x="4631880" y="2873828"/>
                  <a:pt x="4557765" y="2961576"/>
                  <a:pt x="4457709" y="3004457"/>
                </a:cubicBezTo>
                <a:cubicBezTo>
                  <a:pt x="4381509" y="3037114"/>
                  <a:pt x="4307411" y="3075193"/>
                  <a:pt x="4229109" y="3102428"/>
                </a:cubicBezTo>
                <a:cubicBezTo>
                  <a:pt x="4118344" y="3140955"/>
                  <a:pt x="4001325" y="3141821"/>
                  <a:pt x="3886209" y="3151414"/>
                </a:cubicBezTo>
                <a:cubicBezTo>
                  <a:pt x="3761023" y="3145971"/>
                  <a:pt x="3635614" y="3144341"/>
                  <a:pt x="3510652" y="3135085"/>
                </a:cubicBezTo>
                <a:cubicBezTo>
                  <a:pt x="3488272" y="3133427"/>
                  <a:pt x="3466961" y="3124763"/>
                  <a:pt x="3445338" y="3118757"/>
                </a:cubicBezTo>
                <a:cubicBezTo>
                  <a:pt x="3368980" y="3097546"/>
                  <a:pt x="3293378" y="3073610"/>
                  <a:pt x="3216738" y="3053442"/>
                </a:cubicBezTo>
                <a:cubicBezTo>
                  <a:pt x="3189899" y="3046379"/>
                  <a:pt x="3161231" y="3046448"/>
                  <a:pt x="3135095" y="3037114"/>
                </a:cubicBezTo>
                <a:cubicBezTo>
                  <a:pt x="3008498" y="2991901"/>
                  <a:pt x="2759538" y="2890157"/>
                  <a:pt x="2759538" y="2890157"/>
                </a:cubicBezTo>
                <a:cubicBezTo>
                  <a:pt x="2672452" y="2808514"/>
                  <a:pt x="2590669" y="2720818"/>
                  <a:pt x="2498281" y="2645228"/>
                </a:cubicBezTo>
                <a:cubicBezTo>
                  <a:pt x="2470022" y="2622107"/>
                  <a:pt x="2431271" y="2615593"/>
                  <a:pt x="2400309" y="2596242"/>
                </a:cubicBezTo>
                <a:cubicBezTo>
                  <a:pt x="2300460" y="2533836"/>
                  <a:pt x="2205733" y="2463515"/>
                  <a:pt x="2106395" y="2400300"/>
                </a:cubicBezTo>
                <a:cubicBezTo>
                  <a:pt x="1855610" y="2240709"/>
                  <a:pt x="2366423" y="2611647"/>
                  <a:pt x="1910452" y="2269671"/>
                </a:cubicBezTo>
                <a:cubicBezTo>
                  <a:pt x="1899566" y="2253342"/>
                  <a:pt x="1891672" y="2234562"/>
                  <a:pt x="1877795" y="2220685"/>
                </a:cubicBezTo>
                <a:cubicBezTo>
                  <a:pt x="1816286" y="2159176"/>
                  <a:pt x="1767887" y="2154977"/>
                  <a:pt x="1681852" y="2122714"/>
                </a:cubicBezTo>
                <a:lnTo>
                  <a:pt x="996052" y="2139042"/>
                </a:lnTo>
                <a:cubicBezTo>
                  <a:pt x="973632" y="2140017"/>
                  <a:pt x="952605" y="2150325"/>
                  <a:pt x="930738" y="2155371"/>
                </a:cubicBezTo>
                <a:cubicBezTo>
                  <a:pt x="881842" y="2166655"/>
                  <a:pt x="833501" y="2181248"/>
                  <a:pt x="783781" y="2188028"/>
                </a:cubicBezTo>
                <a:cubicBezTo>
                  <a:pt x="713465" y="2197617"/>
                  <a:pt x="642266" y="2198914"/>
                  <a:pt x="571509" y="2204357"/>
                </a:cubicBezTo>
                <a:cubicBezTo>
                  <a:pt x="473538" y="2193471"/>
                  <a:pt x="373447" y="2194705"/>
                  <a:pt x="277595" y="2171700"/>
                </a:cubicBezTo>
                <a:cubicBezTo>
                  <a:pt x="210850" y="2155681"/>
                  <a:pt x="115182" y="2066291"/>
                  <a:pt x="65324" y="2024742"/>
                </a:cubicBezTo>
                <a:cubicBezTo>
                  <a:pt x="4205" y="1871951"/>
                  <a:pt x="8493" y="1903709"/>
                  <a:pt x="9" y="1649185"/>
                </a:cubicBezTo>
                <a:cubicBezTo>
                  <a:pt x="-392" y="1637154"/>
                  <a:pt x="11545" y="1427922"/>
                  <a:pt x="32666" y="1371600"/>
                </a:cubicBezTo>
                <a:cubicBezTo>
                  <a:pt x="39557" y="1353225"/>
                  <a:pt x="54438" y="1338943"/>
                  <a:pt x="65324" y="1322614"/>
                </a:cubicBezTo>
                <a:cubicBezTo>
                  <a:pt x="70767" y="1306285"/>
                  <a:pt x="72105" y="1287949"/>
                  <a:pt x="81652" y="1273628"/>
                </a:cubicBezTo>
                <a:cubicBezTo>
                  <a:pt x="94461" y="1254414"/>
                  <a:pt x="115610" y="1242175"/>
                  <a:pt x="130638" y="1224642"/>
                </a:cubicBezTo>
                <a:cubicBezTo>
                  <a:pt x="148349" y="1203979"/>
                  <a:pt x="163295" y="1181099"/>
                  <a:pt x="179624" y="1159328"/>
                </a:cubicBezTo>
                <a:cubicBezTo>
                  <a:pt x="207398" y="1076002"/>
                  <a:pt x="178221" y="1139192"/>
                  <a:pt x="244938" y="1061357"/>
                </a:cubicBezTo>
                <a:cubicBezTo>
                  <a:pt x="352153" y="936274"/>
                  <a:pt x="293924" y="1066800"/>
                  <a:pt x="326581" y="97971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3231" y="4788143"/>
            <a:ext cx="1143635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Create a system that can evaluate your skills and knowledge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67024" y="2376034"/>
            <a:ext cx="4033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This is testing</a:t>
            </a:r>
          </a:p>
        </p:txBody>
      </p:sp>
      <p:sp>
        <p:nvSpPr>
          <p:cNvPr id="23" name="Freeform 22"/>
          <p:cNvSpPr/>
          <p:nvPr/>
        </p:nvSpPr>
        <p:spPr>
          <a:xfrm>
            <a:off x="3337163" y="2235200"/>
            <a:ext cx="515587" cy="368300"/>
          </a:xfrm>
          <a:custGeom>
            <a:avLst/>
            <a:gdLst>
              <a:gd name="connsiteX0" fmla="*/ 256937 w 515587"/>
              <a:gd name="connsiteY0" fmla="*/ 12700 h 368300"/>
              <a:gd name="connsiteX1" fmla="*/ 193437 w 515587"/>
              <a:gd name="connsiteY1" fmla="*/ 25400 h 368300"/>
              <a:gd name="connsiteX2" fmla="*/ 155337 w 515587"/>
              <a:gd name="connsiteY2" fmla="*/ 50800 h 368300"/>
              <a:gd name="connsiteX3" fmla="*/ 117237 w 515587"/>
              <a:gd name="connsiteY3" fmla="*/ 63500 h 368300"/>
              <a:gd name="connsiteX4" fmla="*/ 15637 w 515587"/>
              <a:gd name="connsiteY4" fmla="*/ 152400 h 368300"/>
              <a:gd name="connsiteX5" fmla="*/ 2937 w 515587"/>
              <a:gd name="connsiteY5" fmla="*/ 190500 h 368300"/>
              <a:gd name="connsiteX6" fmla="*/ 15637 w 515587"/>
              <a:gd name="connsiteY6" fmla="*/ 330200 h 368300"/>
              <a:gd name="connsiteX7" fmla="*/ 218837 w 515587"/>
              <a:gd name="connsiteY7" fmla="*/ 368300 h 368300"/>
              <a:gd name="connsiteX8" fmla="*/ 485537 w 515587"/>
              <a:gd name="connsiteY8" fmla="*/ 355600 h 368300"/>
              <a:gd name="connsiteX9" fmla="*/ 510937 w 515587"/>
              <a:gd name="connsiteY9" fmla="*/ 317500 h 368300"/>
              <a:gd name="connsiteX10" fmla="*/ 460137 w 515587"/>
              <a:gd name="connsiteY10" fmla="*/ 177800 h 368300"/>
              <a:gd name="connsiteX11" fmla="*/ 409337 w 515587"/>
              <a:gd name="connsiteY11" fmla="*/ 101600 h 368300"/>
              <a:gd name="connsiteX12" fmla="*/ 333137 w 515587"/>
              <a:gd name="connsiteY12" fmla="*/ 63500 h 368300"/>
              <a:gd name="connsiteX13" fmla="*/ 282337 w 515587"/>
              <a:gd name="connsiteY13" fmla="*/ 0 h 368300"/>
              <a:gd name="connsiteX14" fmla="*/ 256937 w 515587"/>
              <a:gd name="connsiteY14" fmla="*/ 127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15587" h="368300">
                <a:moveTo>
                  <a:pt x="256937" y="12700"/>
                </a:moveTo>
                <a:cubicBezTo>
                  <a:pt x="242120" y="16933"/>
                  <a:pt x="213648" y="17821"/>
                  <a:pt x="193437" y="25400"/>
                </a:cubicBezTo>
                <a:cubicBezTo>
                  <a:pt x="179145" y="30759"/>
                  <a:pt x="168989" y="43974"/>
                  <a:pt x="155337" y="50800"/>
                </a:cubicBezTo>
                <a:cubicBezTo>
                  <a:pt x="143363" y="56787"/>
                  <a:pt x="129937" y="59267"/>
                  <a:pt x="117237" y="63500"/>
                </a:cubicBezTo>
                <a:cubicBezTo>
                  <a:pt x="83052" y="89139"/>
                  <a:pt x="40932" y="116987"/>
                  <a:pt x="15637" y="152400"/>
                </a:cubicBezTo>
                <a:cubicBezTo>
                  <a:pt x="7856" y="163293"/>
                  <a:pt x="7170" y="177800"/>
                  <a:pt x="2937" y="190500"/>
                </a:cubicBezTo>
                <a:cubicBezTo>
                  <a:pt x="7170" y="237067"/>
                  <a:pt x="-12872" y="293138"/>
                  <a:pt x="15637" y="330200"/>
                </a:cubicBezTo>
                <a:cubicBezTo>
                  <a:pt x="25481" y="342997"/>
                  <a:pt x="193826" y="364727"/>
                  <a:pt x="218837" y="368300"/>
                </a:cubicBezTo>
                <a:cubicBezTo>
                  <a:pt x="307737" y="364067"/>
                  <a:pt x="397852" y="370849"/>
                  <a:pt x="485537" y="355600"/>
                </a:cubicBezTo>
                <a:cubicBezTo>
                  <a:pt x="500575" y="352985"/>
                  <a:pt x="509669" y="332711"/>
                  <a:pt x="510937" y="317500"/>
                </a:cubicBezTo>
                <a:cubicBezTo>
                  <a:pt x="520401" y="203930"/>
                  <a:pt x="520637" y="218133"/>
                  <a:pt x="460137" y="177800"/>
                </a:cubicBezTo>
                <a:cubicBezTo>
                  <a:pt x="443204" y="152400"/>
                  <a:pt x="438297" y="111253"/>
                  <a:pt x="409337" y="101600"/>
                </a:cubicBezTo>
                <a:cubicBezTo>
                  <a:pt x="356757" y="84073"/>
                  <a:pt x="382376" y="96326"/>
                  <a:pt x="333137" y="63500"/>
                </a:cubicBezTo>
                <a:cubicBezTo>
                  <a:pt x="325207" y="39710"/>
                  <a:pt x="320634" y="0"/>
                  <a:pt x="282337" y="0"/>
                </a:cubicBezTo>
                <a:cubicBezTo>
                  <a:pt x="270363" y="0"/>
                  <a:pt x="271754" y="8467"/>
                  <a:pt x="256937" y="1270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991406" y="2063750"/>
            <a:ext cx="788325" cy="355600"/>
          </a:xfrm>
          <a:custGeom>
            <a:avLst/>
            <a:gdLst>
              <a:gd name="connsiteX0" fmla="*/ 431816 w 788325"/>
              <a:gd name="connsiteY0" fmla="*/ 0 h 355600"/>
              <a:gd name="connsiteX1" fmla="*/ 12716 w 788325"/>
              <a:gd name="connsiteY1" fmla="*/ 215900 h 355600"/>
              <a:gd name="connsiteX2" fmla="*/ 12716 w 788325"/>
              <a:gd name="connsiteY2" fmla="*/ 317500 h 355600"/>
              <a:gd name="connsiteX3" fmla="*/ 76216 w 788325"/>
              <a:gd name="connsiteY3" fmla="*/ 355600 h 355600"/>
              <a:gd name="connsiteX4" fmla="*/ 368316 w 788325"/>
              <a:gd name="connsiteY4" fmla="*/ 342900 h 355600"/>
              <a:gd name="connsiteX5" fmla="*/ 469916 w 788325"/>
              <a:gd name="connsiteY5" fmla="*/ 304800 h 355600"/>
              <a:gd name="connsiteX6" fmla="*/ 571516 w 788325"/>
              <a:gd name="connsiteY6" fmla="*/ 254000 h 355600"/>
              <a:gd name="connsiteX7" fmla="*/ 685816 w 788325"/>
              <a:gd name="connsiteY7" fmla="*/ 165100 h 355600"/>
              <a:gd name="connsiteX8" fmla="*/ 749316 w 788325"/>
              <a:gd name="connsiteY8" fmla="*/ 127000 h 355600"/>
              <a:gd name="connsiteX9" fmla="*/ 787416 w 788325"/>
              <a:gd name="connsiteY9" fmla="*/ 50800 h 355600"/>
              <a:gd name="connsiteX10" fmla="*/ 749316 w 788325"/>
              <a:gd name="connsiteY10" fmla="*/ 38100 h 355600"/>
              <a:gd name="connsiteX11" fmla="*/ 673116 w 788325"/>
              <a:gd name="connsiteY11" fmla="*/ 25400 h 355600"/>
              <a:gd name="connsiteX12" fmla="*/ 355616 w 788325"/>
              <a:gd name="connsiteY12" fmla="*/ 381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8325" h="355600">
                <a:moveTo>
                  <a:pt x="431816" y="0"/>
                </a:moveTo>
                <a:cubicBezTo>
                  <a:pt x="292116" y="71967"/>
                  <a:pt x="148167" y="136223"/>
                  <a:pt x="12716" y="215900"/>
                </a:cubicBezTo>
                <a:cubicBezTo>
                  <a:pt x="-13181" y="231134"/>
                  <a:pt x="7664" y="310764"/>
                  <a:pt x="12716" y="317500"/>
                </a:cubicBezTo>
                <a:cubicBezTo>
                  <a:pt x="27527" y="337247"/>
                  <a:pt x="55049" y="342900"/>
                  <a:pt x="76216" y="355600"/>
                </a:cubicBezTo>
                <a:cubicBezTo>
                  <a:pt x="173583" y="351367"/>
                  <a:pt x="271659" y="355372"/>
                  <a:pt x="368316" y="342900"/>
                </a:cubicBezTo>
                <a:cubicBezTo>
                  <a:pt x="404188" y="338271"/>
                  <a:pt x="436779" y="319297"/>
                  <a:pt x="469916" y="304800"/>
                </a:cubicBezTo>
                <a:cubicBezTo>
                  <a:pt x="504605" y="289623"/>
                  <a:pt x="539726" y="274570"/>
                  <a:pt x="571516" y="254000"/>
                </a:cubicBezTo>
                <a:cubicBezTo>
                  <a:pt x="612040" y="227779"/>
                  <a:pt x="646539" y="193155"/>
                  <a:pt x="685816" y="165100"/>
                </a:cubicBezTo>
                <a:cubicBezTo>
                  <a:pt x="705902" y="150753"/>
                  <a:pt x="728149" y="139700"/>
                  <a:pt x="749316" y="127000"/>
                </a:cubicBezTo>
                <a:cubicBezTo>
                  <a:pt x="753594" y="120583"/>
                  <a:pt x="794927" y="65823"/>
                  <a:pt x="787416" y="50800"/>
                </a:cubicBezTo>
                <a:cubicBezTo>
                  <a:pt x="781429" y="38826"/>
                  <a:pt x="762384" y="41004"/>
                  <a:pt x="749316" y="38100"/>
                </a:cubicBezTo>
                <a:cubicBezTo>
                  <a:pt x="724179" y="32514"/>
                  <a:pt x="698516" y="29633"/>
                  <a:pt x="673116" y="25400"/>
                </a:cubicBezTo>
                <a:lnTo>
                  <a:pt x="355616" y="38100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419751" y="3331724"/>
            <a:ext cx="307949" cy="775139"/>
          </a:xfrm>
          <a:custGeom>
            <a:avLst/>
            <a:gdLst>
              <a:gd name="connsiteX0" fmla="*/ 28549 w 307949"/>
              <a:gd name="connsiteY0" fmla="*/ 508000 h 775139"/>
              <a:gd name="connsiteX1" fmla="*/ 15849 w 307949"/>
              <a:gd name="connsiteY1" fmla="*/ 736600 h 775139"/>
              <a:gd name="connsiteX2" fmla="*/ 28549 w 307949"/>
              <a:gd name="connsiteY2" fmla="*/ 774700 h 775139"/>
              <a:gd name="connsiteX3" fmla="*/ 66649 w 307949"/>
              <a:gd name="connsiteY3" fmla="*/ 749300 h 775139"/>
              <a:gd name="connsiteX4" fmla="*/ 28549 w 307949"/>
              <a:gd name="connsiteY4" fmla="*/ 723900 h 775139"/>
              <a:gd name="connsiteX5" fmla="*/ 104749 w 307949"/>
              <a:gd name="connsiteY5" fmla="*/ 647700 h 775139"/>
              <a:gd name="connsiteX6" fmla="*/ 193649 w 307949"/>
              <a:gd name="connsiteY6" fmla="*/ 469900 h 775139"/>
              <a:gd name="connsiteX7" fmla="*/ 219049 w 307949"/>
              <a:gd name="connsiteY7" fmla="*/ 431800 h 775139"/>
              <a:gd name="connsiteX8" fmla="*/ 257149 w 307949"/>
              <a:gd name="connsiteY8" fmla="*/ 393700 h 775139"/>
              <a:gd name="connsiteX9" fmla="*/ 307949 w 307949"/>
              <a:gd name="connsiteY9" fmla="*/ 292100 h 775139"/>
              <a:gd name="connsiteX10" fmla="*/ 295249 w 307949"/>
              <a:gd name="connsiteY10" fmla="*/ 63500 h 775139"/>
              <a:gd name="connsiteX11" fmla="*/ 257149 w 307949"/>
              <a:gd name="connsiteY11" fmla="*/ 38100 h 775139"/>
              <a:gd name="connsiteX12" fmla="*/ 244449 w 307949"/>
              <a:gd name="connsiteY12" fmla="*/ 0 h 775139"/>
              <a:gd name="connsiteX13" fmla="*/ 79349 w 307949"/>
              <a:gd name="connsiteY13" fmla="*/ 38100 h 775139"/>
              <a:gd name="connsiteX14" fmla="*/ 66649 w 307949"/>
              <a:gd name="connsiteY14" fmla="*/ 76200 h 775139"/>
              <a:gd name="connsiteX15" fmla="*/ 53949 w 307949"/>
              <a:gd name="connsiteY15" fmla="*/ 393700 h 775139"/>
              <a:gd name="connsiteX16" fmla="*/ 3149 w 307949"/>
              <a:gd name="connsiteY16" fmla="*/ 469900 h 775139"/>
              <a:gd name="connsiteX17" fmla="*/ 28549 w 307949"/>
              <a:gd name="connsiteY17" fmla="*/ 508000 h 775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7949" h="775139">
                <a:moveTo>
                  <a:pt x="28549" y="508000"/>
                </a:moveTo>
                <a:cubicBezTo>
                  <a:pt x="30666" y="552450"/>
                  <a:pt x="15849" y="660282"/>
                  <a:pt x="15849" y="736600"/>
                </a:cubicBezTo>
                <a:cubicBezTo>
                  <a:pt x="15849" y="749987"/>
                  <a:pt x="15562" y="771453"/>
                  <a:pt x="28549" y="774700"/>
                </a:cubicBezTo>
                <a:cubicBezTo>
                  <a:pt x="43357" y="778402"/>
                  <a:pt x="53949" y="757767"/>
                  <a:pt x="66649" y="749300"/>
                </a:cubicBezTo>
                <a:cubicBezTo>
                  <a:pt x="53949" y="740833"/>
                  <a:pt x="31542" y="738867"/>
                  <a:pt x="28549" y="723900"/>
                </a:cubicBezTo>
                <a:cubicBezTo>
                  <a:pt x="23705" y="699678"/>
                  <a:pt x="99962" y="651290"/>
                  <a:pt x="104749" y="647700"/>
                </a:cubicBezTo>
                <a:cubicBezTo>
                  <a:pt x="153568" y="517517"/>
                  <a:pt x="122786" y="576195"/>
                  <a:pt x="193649" y="469900"/>
                </a:cubicBezTo>
                <a:cubicBezTo>
                  <a:pt x="202116" y="457200"/>
                  <a:pt x="208256" y="442593"/>
                  <a:pt x="219049" y="431800"/>
                </a:cubicBezTo>
                <a:cubicBezTo>
                  <a:pt x="231749" y="419100"/>
                  <a:pt x="246373" y="408068"/>
                  <a:pt x="257149" y="393700"/>
                </a:cubicBezTo>
                <a:cubicBezTo>
                  <a:pt x="293139" y="345713"/>
                  <a:pt x="292323" y="338979"/>
                  <a:pt x="307949" y="292100"/>
                </a:cubicBezTo>
                <a:cubicBezTo>
                  <a:pt x="303716" y="215900"/>
                  <a:pt x="310216" y="138335"/>
                  <a:pt x="295249" y="63500"/>
                </a:cubicBezTo>
                <a:cubicBezTo>
                  <a:pt x="292256" y="48533"/>
                  <a:pt x="266684" y="50019"/>
                  <a:pt x="257149" y="38100"/>
                </a:cubicBezTo>
                <a:cubicBezTo>
                  <a:pt x="248786" y="27647"/>
                  <a:pt x="248682" y="12700"/>
                  <a:pt x="244449" y="0"/>
                </a:cubicBezTo>
                <a:cubicBezTo>
                  <a:pt x="206179" y="3827"/>
                  <a:pt x="115566" y="-7171"/>
                  <a:pt x="79349" y="38100"/>
                </a:cubicBezTo>
                <a:cubicBezTo>
                  <a:pt x="70986" y="48553"/>
                  <a:pt x="70882" y="63500"/>
                  <a:pt x="66649" y="76200"/>
                </a:cubicBezTo>
                <a:cubicBezTo>
                  <a:pt x="62416" y="182033"/>
                  <a:pt x="70815" y="289133"/>
                  <a:pt x="53949" y="393700"/>
                </a:cubicBezTo>
                <a:cubicBezTo>
                  <a:pt x="49088" y="423838"/>
                  <a:pt x="12802" y="440940"/>
                  <a:pt x="3149" y="469900"/>
                </a:cubicBezTo>
                <a:cubicBezTo>
                  <a:pt x="-10890" y="512016"/>
                  <a:pt x="26432" y="463550"/>
                  <a:pt x="28549" y="50800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8722666" y="3331724"/>
            <a:ext cx="479587" cy="444500"/>
          </a:xfrm>
          <a:custGeom>
            <a:avLst/>
            <a:gdLst>
              <a:gd name="connsiteX0" fmla="*/ 171455 w 479587"/>
              <a:gd name="connsiteY0" fmla="*/ 0 h 444500"/>
              <a:gd name="connsiteX1" fmla="*/ 107955 w 479587"/>
              <a:gd name="connsiteY1" fmla="*/ 50800 h 444500"/>
              <a:gd name="connsiteX2" fmla="*/ 95255 w 479587"/>
              <a:gd name="connsiteY2" fmla="*/ 88900 h 444500"/>
              <a:gd name="connsiteX3" fmla="*/ 31755 w 479587"/>
              <a:gd name="connsiteY3" fmla="*/ 177800 h 444500"/>
              <a:gd name="connsiteX4" fmla="*/ 19055 w 479587"/>
              <a:gd name="connsiteY4" fmla="*/ 406400 h 444500"/>
              <a:gd name="connsiteX5" fmla="*/ 57155 w 479587"/>
              <a:gd name="connsiteY5" fmla="*/ 444500 h 444500"/>
              <a:gd name="connsiteX6" fmla="*/ 438155 w 479587"/>
              <a:gd name="connsiteY6" fmla="*/ 406400 h 444500"/>
              <a:gd name="connsiteX7" fmla="*/ 450855 w 479587"/>
              <a:gd name="connsiteY7" fmla="*/ 368300 h 444500"/>
              <a:gd name="connsiteX8" fmla="*/ 476255 w 479587"/>
              <a:gd name="connsiteY8" fmla="*/ 330200 h 444500"/>
              <a:gd name="connsiteX9" fmla="*/ 463555 w 479587"/>
              <a:gd name="connsiteY9" fmla="*/ 292100 h 444500"/>
              <a:gd name="connsiteX10" fmla="*/ 463555 w 479587"/>
              <a:gd name="connsiteY10" fmla="*/ 76200 h 444500"/>
              <a:gd name="connsiteX11" fmla="*/ 425455 w 479587"/>
              <a:gd name="connsiteY11" fmla="*/ 63500 h 444500"/>
              <a:gd name="connsiteX12" fmla="*/ 349255 w 479587"/>
              <a:gd name="connsiteY12" fmla="*/ 12700 h 444500"/>
              <a:gd name="connsiteX13" fmla="*/ 171455 w 479587"/>
              <a:gd name="connsiteY13" fmla="*/ 38100 h 444500"/>
              <a:gd name="connsiteX14" fmla="*/ 146055 w 479587"/>
              <a:gd name="connsiteY14" fmla="*/ 508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9587" h="444500">
                <a:moveTo>
                  <a:pt x="171455" y="0"/>
                </a:moveTo>
                <a:cubicBezTo>
                  <a:pt x="150288" y="16933"/>
                  <a:pt x="125596" y="30219"/>
                  <a:pt x="107955" y="50800"/>
                </a:cubicBezTo>
                <a:cubicBezTo>
                  <a:pt x="99243" y="60964"/>
                  <a:pt x="101242" y="76926"/>
                  <a:pt x="95255" y="88900"/>
                </a:cubicBezTo>
                <a:cubicBezTo>
                  <a:pt x="85970" y="107471"/>
                  <a:pt x="40384" y="166295"/>
                  <a:pt x="31755" y="177800"/>
                </a:cubicBezTo>
                <a:cubicBezTo>
                  <a:pt x="-185" y="273620"/>
                  <a:pt x="-14108" y="282038"/>
                  <a:pt x="19055" y="406400"/>
                </a:cubicBezTo>
                <a:cubicBezTo>
                  <a:pt x="23683" y="423754"/>
                  <a:pt x="44455" y="431800"/>
                  <a:pt x="57155" y="444500"/>
                </a:cubicBezTo>
                <a:cubicBezTo>
                  <a:pt x="184155" y="431800"/>
                  <a:pt x="312847" y="430653"/>
                  <a:pt x="438155" y="406400"/>
                </a:cubicBezTo>
                <a:cubicBezTo>
                  <a:pt x="451298" y="403856"/>
                  <a:pt x="444868" y="380274"/>
                  <a:pt x="450855" y="368300"/>
                </a:cubicBezTo>
                <a:cubicBezTo>
                  <a:pt x="457681" y="354648"/>
                  <a:pt x="467788" y="342900"/>
                  <a:pt x="476255" y="330200"/>
                </a:cubicBezTo>
                <a:cubicBezTo>
                  <a:pt x="472022" y="317500"/>
                  <a:pt x="463555" y="305487"/>
                  <a:pt x="463555" y="292100"/>
                </a:cubicBezTo>
                <a:cubicBezTo>
                  <a:pt x="463555" y="204133"/>
                  <a:pt x="499629" y="166385"/>
                  <a:pt x="463555" y="76200"/>
                </a:cubicBezTo>
                <a:cubicBezTo>
                  <a:pt x="458583" y="63771"/>
                  <a:pt x="437157" y="70001"/>
                  <a:pt x="425455" y="63500"/>
                </a:cubicBezTo>
                <a:cubicBezTo>
                  <a:pt x="398770" y="48675"/>
                  <a:pt x="349255" y="12700"/>
                  <a:pt x="349255" y="12700"/>
                </a:cubicBezTo>
                <a:cubicBezTo>
                  <a:pt x="258344" y="20965"/>
                  <a:pt x="236129" y="12230"/>
                  <a:pt x="171455" y="38100"/>
                </a:cubicBezTo>
                <a:cubicBezTo>
                  <a:pt x="162666" y="41616"/>
                  <a:pt x="154522" y="46567"/>
                  <a:pt x="146055" y="50800"/>
                </a:cubicBez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260023" y="2810582"/>
            <a:ext cx="483768" cy="419100"/>
          </a:xfrm>
          <a:custGeom>
            <a:avLst/>
            <a:gdLst>
              <a:gd name="connsiteX0" fmla="*/ 114877 w 483768"/>
              <a:gd name="connsiteY0" fmla="*/ 50800 h 419100"/>
              <a:gd name="connsiteX1" fmla="*/ 577 w 483768"/>
              <a:gd name="connsiteY1" fmla="*/ 355600 h 419100"/>
              <a:gd name="connsiteX2" fmla="*/ 25977 w 483768"/>
              <a:gd name="connsiteY2" fmla="*/ 393700 h 419100"/>
              <a:gd name="connsiteX3" fmla="*/ 89477 w 483768"/>
              <a:gd name="connsiteY3" fmla="*/ 406400 h 419100"/>
              <a:gd name="connsiteX4" fmla="*/ 203777 w 483768"/>
              <a:gd name="connsiteY4" fmla="*/ 419100 h 419100"/>
              <a:gd name="connsiteX5" fmla="*/ 330777 w 483768"/>
              <a:gd name="connsiteY5" fmla="*/ 406400 h 419100"/>
              <a:gd name="connsiteX6" fmla="*/ 445077 w 483768"/>
              <a:gd name="connsiteY6" fmla="*/ 342900 h 419100"/>
              <a:gd name="connsiteX7" fmla="*/ 470477 w 483768"/>
              <a:gd name="connsiteY7" fmla="*/ 304800 h 419100"/>
              <a:gd name="connsiteX8" fmla="*/ 457777 w 483768"/>
              <a:gd name="connsiteY8" fmla="*/ 12700 h 419100"/>
              <a:gd name="connsiteX9" fmla="*/ 419677 w 483768"/>
              <a:gd name="connsiteY9" fmla="*/ 0 h 419100"/>
              <a:gd name="connsiteX10" fmla="*/ 203777 w 483768"/>
              <a:gd name="connsiteY10" fmla="*/ 12700 h 419100"/>
              <a:gd name="connsiteX11" fmla="*/ 127577 w 483768"/>
              <a:gd name="connsiteY11" fmla="*/ 63500 h 419100"/>
              <a:gd name="connsiteX12" fmla="*/ 114877 w 483768"/>
              <a:gd name="connsiteY12" fmla="*/ 508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3768" h="419100">
                <a:moveTo>
                  <a:pt x="114877" y="50800"/>
                </a:moveTo>
                <a:cubicBezTo>
                  <a:pt x="76777" y="152400"/>
                  <a:pt x="27809" y="250564"/>
                  <a:pt x="577" y="355600"/>
                </a:cubicBezTo>
                <a:cubicBezTo>
                  <a:pt x="-3254" y="370375"/>
                  <a:pt x="12725" y="386127"/>
                  <a:pt x="25977" y="393700"/>
                </a:cubicBezTo>
                <a:cubicBezTo>
                  <a:pt x="44719" y="404410"/>
                  <a:pt x="68108" y="403347"/>
                  <a:pt x="89477" y="406400"/>
                </a:cubicBezTo>
                <a:cubicBezTo>
                  <a:pt x="127426" y="411821"/>
                  <a:pt x="165677" y="414867"/>
                  <a:pt x="203777" y="419100"/>
                </a:cubicBezTo>
                <a:cubicBezTo>
                  <a:pt x="246110" y="414867"/>
                  <a:pt x="289059" y="414744"/>
                  <a:pt x="330777" y="406400"/>
                </a:cubicBezTo>
                <a:cubicBezTo>
                  <a:pt x="369905" y="398574"/>
                  <a:pt x="416915" y="371062"/>
                  <a:pt x="445077" y="342900"/>
                </a:cubicBezTo>
                <a:cubicBezTo>
                  <a:pt x="455870" y="332107"/>
                  <a:pt x="462010" y="317500"/>
                  <a:pt x="470477" y="304800"/>
                </a:cubicBezTo>
                <a:cubicBezTo>
                  <a:pt x="481679" y="192784"/>
                  <a:pt x="498858" y="127728"/>
                  <a:pt x="457777" y="12700"/>
                </a:cubicBezTo>
                <a:cubicBezTo>
                  <a:pt x="453274" y="93"/>
                  <a:pt x="432377" y="4233"/>
                  <a:pt x="419677" y="0"/>
                </a:cubicBezTo>
                <a:cubicBezTo>
                  <a:pt x="347710" y="4233"/>
                  <a:pt x="274223" y="-2614"/>
                  <a:pt x="203777" y="12700"/>
                </a:cubicBezTo>
                <a:cubicBezTo>
                  <a:pt x="173947" y="19185"/>
                  <a:pt x="154881" y="49848"/>
                  <a:pt x="127577" y="63500"/>
                </a:cubicBezTo>
                <a:lnTo>
                  <a:pt x="114877" y="5080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 flipH="1">
            <a:off x="4670956" y="1729703"/>
            <a:ext cx="268419" cy="622061"/>
          </a:xfrm>
          <a:custGeom>
            <a:avLst/>
            <a:gdLst>
              <a:gd name="connsiteX0" fmla="*/ 431816 w 788325"/>
              <a:gd name="connsiteY0" fmla="*/ 0 h 355600"/>
              <a:gd name="connsiteX1" fmla="*/ 12716 w 788325"/>
              <a:gd name="connsiteY1" fmla="*/ 215900 h 355600"/>
              <a:gd name="connsiteX2" fmla="*/ 12716 w 788325"/>
              <a:gd name="connsiteY2" fmla="*/ 317500 h 355600"/>
              <a:gd name="connsiteX3" fmla="*/ 76216 w 788325"/>
              <a:gd name="connsiteY3" fmla="*/ 355600 h 355600"/>
              <a:gd name="connsiteX4" fmla="*/ 368316 w 788325"/>
              <a:gd name="connsiteY4" fmla="*/ 342900 h 355600"/>
              <a:gd name="connsiteX5" fmla="*/ 469916 w 788325"/>
              <a:gd name="connsiteY5" fmla="*/ 304800 h 355600"/>
              <a:gd name="connsiteX6" fmla="*/ 571516 w 788325"/>
              <a:gd name="connsiteY6" fmla="*/ 254000 h 355600"/>
              <a:gd name="connsiteX7" fmla="*/ 685816 w 788325"/>
              <a:gd name="connsiteY7" fmla="*/ 165100 h 355600"/>
              <a:gd name="connsiteX8" fmla="*/ 749316 w 788325"/>
              <a:gd name="connsiteY8" fmla="*/ 127000 h 355600"/>
              <a:gd name="connsiteX9" fmla="*/ 787416 w 788325"/>
              <a:gd name="connsiteY9" fmla="*/ 50800 h 355600"/>
              <a:gd name="connsiteX10" fmla="*/ 749316 w 788325"/>
              <a:gd name="connsiteY10" fmla="*/ 38100 h 355600"/>
              <a:gd name="connsiteX11" fmla="*/ 673116 w 788325"/>
              <a:gd name="connsiteY11" fmla="*/ 25400 h 355600"/>
              <a:gd name="connsiteX12" fmla="*/ 355616 w 788325"/>
              <a:gd name="connsiteY12" fmla="*/ 381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88325" h="355600">
                <a:moveTo>
                  <a:pt x="431816" y="0"/>
                </a:moveTo>
                <a:cubicBezTo>
                  <a:pt x="292116" y="71967"/>
                  <a:pt x="148167" y="136223"/>
                  <a:pt x="12716" y="215900"/>
                </a:cubicBezTo>
                <a:cubicBezTo>
                  <a:pt x="-13181" y="231134"/>
                  <a:pt x="7664" y="310764"/>
                  <a:pt x="12716" y="317500"/>
                </a:cubicBezTo>
                <a:cubicBezTo>
                  <a:pt x="27527" y="337247"/>
                  <a:pt x="55049" y="342900"/>
                  <a:pt x="76216" y="355600"/>
                </a:cubicBezTo>
                <a:cubicBezTo>
                  <a:pt x="173583" y="351367"/>
                  <a:pt x="271659" y="355372"/>
                  <a:pt x="368316" y="342900"/>
                </a:cubicBezTo>
                <a:cubicBezTo>
                  <a:pt x="404188" y="338271"/>
                  <a:pt x="436779" y="319297"/>
                  <a:pt x="469916" y="304800"/>
                </a:cubicBezTo>
                <a:cubicBezTo>
                  <a:pt x="504605" y="289623"/>
                  <a:pt x="539726" y="274570"/>
                  <a:pt x="571516" y="254000"/>
                </a:cubicBezTo>
                <a:cubicBezTo>
                  <a:pt x="612040" y="227779"/>
                  <a:pt x="646539" y="193155"/>
                  <a:pt x="685816" y="165100"/>
                </a:cubicBezTo>
                <a:cubicBezTo>
                  <a:pt x="705902" y="150753"/>
                  <a:pt x="728149" y="139700"/>
                  <a:pt x="749316" y="127000"/>
                </a:cubicBezTo>
                <a:cubicBezTo>
                  <a:pt x="753594" y="120583"/>
                  <a:pt x="794927" y="65823"/>
                  <a:pt x="787416" y="50800"/>
                </a:cubicBezTo>
                <a:cubicBezTo>
                  <a:pt x="781429" y="38826"/>
                  <a:pt x="762384" y="41004"/>
                  <a:pt x="749316" y="38100"/>
                </a:cubicBezTo>
                <a:cubicBezTo>
                  <a:pt x="724179" y="32514"/>
                  <a:pt x="698516" y="29633"/>
                  <a:pt x="673116" y="25400"/>
                </a:cubicBezTo>
                <a:lnTo>
                  <a:pt x="355616" y="38100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594956" y="5558764"/>
            <a:ext cx="4412811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+ a evaluation method</a:t>
            </a:r>
          </a:p>
        </p:txBody>
      </p:sp>
    </p:spTree>
    <p:extLst>
      <p:ext uri="{BB962C8B-B14F-4D97-AF65-F5344CB8AC3E}">
        <p14:creationId xmlns:p14="http://schemas.microsoft.com/office/powerpoint/2010/main" val="374622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15.2 I will test better next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3066" y="5263795"/>
            <a:ext cx="182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Result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2797" y="2616864"/>
            <a:ext cx="3094264" cy="2308324"/>
          </a:xfrm>
          <a:prstGeom prst="rect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Strategies</a:t>
            </a:r>
          </a:p>
          <a:p>
            <a:pPr algn="ctr"/>
            <a:r>
              <a:rPr lang="en-US" sz="4800" dirty="0"/>
              <a:t>Techniques</a:t>
            </a:r>
          </a:p>
          <a:p>
            <a:pPr algn="ctr"/>
            <a:r>
              <a:rPr lang="en-US" sz="4800" dirty="0"/>
              <a:t>Practices</a:t>
            </a:r>
          </a:p>
        </p:txBody>
      </p:sp>
      <p:cxnSp>
        <p:nvCxnSpPr>
          <p:cNvPr id="9" name="Elbow Connector 8"/>
          <p:cNvCxnSpPr>
            <a:endCxn id="5" idx="3"/>
          </p:cNvCxnSpPr>
          <p:nvPr/>
        </p:nvCxnSpPr>
        <p:spPr>
          <a:xfrm rot="5400000" flipH="1" flipV="1">
            <a:off x="6226872" y="4369497"/>
            <a:ext cx="1878660" cy="681718"/>
          </a:xfrm>
          <a:prstGeom prst="bentConnector4">
            <a:avLst>
              <a:gd name="adj1" fmla="val 160"/>
              <a:gd name="adj2" fmla="val 329940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1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/>
              <a:t>Misconceptions effect</a:t>
            </a:r>
          </a:p>
          <a:p>
            <a:pPr lvl="2"/>
            <a:r>
              <a:rPr lang="en-US" sz="2800" dirty="0"/>
              <a:t>Make tester’s  life harder</a:t>
            </a:r>
          </a:p>
          <a:p>
            <a:pPr lvl="2"/>
            <a:r>
              <a:rPr lang="en-US" sz="2800" dirty="0"/>
              <a:t>Work more difficult</a:t>
            </a:r>
          </a:p>
          <a:p>
            <a:pPr lvl="2"/>
            <a:r>
              <a:rPr lang="en-US" sz="2800" dirty="0"/>
              <a:t>Endless debates and discussions</a:t>
            </a:r>
          </a:p>
          <a:p>
            <a:pPr lvl="2"/>
            <a:r>
              <a:rPr lang="en-US" sz="2800" dirty="0"/>
              <a:t>Hinder our understanding of the testing craft</a:t>
            </a:r>
          </a:p>
          <a:p>
            <a:pPr lvl="2"/>
            <a:r>
              <a:rPr lang="en-US" sz="2800" dirty="0"/>
              <a:t>Promote illusions  and wrong expectations about software testing</a:t>
            </a:r>
          </a:p>
          <a:p>
            <a:pPr lvl="2"/>
            <a:r>
              <a:rPr lang="en-US" sz="2800" dirty="0"/>
              <a:t>I found at least 23 of them </a:t>
            </a:r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talk?</a:t>
            </a:r>
          </a:p>
        </p:txBody>
      </p:sp>
    </p:spTree>
    <p:extLst>
      <p:ext uri="{BB962C8B-B14F-4D97-AF65-F5344CB8AC3E}">
        <p14:creationId xmlns:p14="http://schemas.microsoft.com/office/powerpoint/2010/main" val="18694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15.2 I will test better next 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5724" y="5263795"/>
            <a:ext cx="182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Result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2797" y="2616864"/>
            <a:ext cx="3094264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Strategies</a:t>
            </a:r>
          </a:p>
          <a:p>
            <a:pPr algn="ctr"/>
            <a:r>
              <a:rPr lang="en-US" sz="4800" dirty="0"/>
              <a:t>Techniques</a:t>
            </a:r>
          </a:p>
          <a:p>
            <a:pPr algn="ctr"/>
            <a:r>
              <a:rPr lang="en-US" sz="4800" dirty="0"/>
              <a:t>Practices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5839" y="1248671"/>
            <a:ext cx="3388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Assumptions</a:t>
            </a:r>
          </a:p>
        </p:txBody>
      </p:sp>
      <p:cxnSp>
        <p:nvCxnSpPr>
          <p:cNvPr id="9" name="Elbow Connector 8"/>
          <p:cNvCxnSpPr>
            <a:stCxn id="4" idx="3"/>
            <a:endCxn id="6" idx="3"/>
          </p:cNvCxnSpPr>
          <p:nvPr/>
        </p:nvCxnSpPr>
        <p:spPr>
          <a:xfrm flipV="1">
            <a:off x="6776359" y="1664170"/>
            <a:ext cx="877659" cy="4015124"/>
          </a:xfrm>
          <a:prstGeom prst="bentConnector3">
            <a:avLst>
              <a:gd name="adj1" fmla="val 280466"/>
            </a:avLst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959929" y="2093921"/>
            <a:ext cx="1" cy="5465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21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18. Testing is an analytical activity.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76" y="1799944"/>
            <a:ext cx="4673308" cy="38786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63131" y="5783987"/>
            <a:ext cx="1612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Bugs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878639" y="5783987"/>
            <a:ext cx="4741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16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17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18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760105" y="5783987"/>
            <a:ext cx="7030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21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70510" y="1359400"/>
            <a:ext cx="3458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Testing Challenge #10 - BUG HUNT</a:t>
            </a:r>
          </a:p>
        </p:txBody>
      </p:sp>
    </p:spTree>
    <p:extLst>
      <p:ext uri="{BB962C8B-B14F-4D97-AF65-F5344CB8AC3E}">
        <p14:creationId xmlns:p14="http://schemas.microsoft.com/office/powerpoint/2010/main" val="67619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6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8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9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4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7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947" y="1425392"/>
            <a:ext cx="3390900" cy="2860675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Preconditions</a:t>
            </a:r>
          </a:p>
          <a:p>
            <a:r>
              <a:rPr lang="en-US" dirty="0"/>
              <a:t>Steps</a:t>
            </a:r>
          </a:p>
          <a:p>
            <a:pPr lvl="1"/>
            <a:r>
              <a:rPr lang="en-US" dirty="0"/>
              <a:t>Action</a:t>
            </a:r>
          </a:p>
          <a:p>
            <a:pPr lvl="1"/>
            <a:r>
              <a:rPr lang="en-US" dirty="0"/>
              <a:t>Data</a:t>
            </a:r>
          </a:p>
          <a:p>
            <a:pPr lvl="1"/>
            <a:r>
              <a:rPr lang="en-US" dirty="0"/>
              <a:t>Expected results</a:t>
            </a:r>
          </a:p>
          <a:p>
            <a:r>
              <a:rPr lang="en-US" dirty="0"/>
              <a:t>Post conditions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18.1 In order to properly test you need test cases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2887" y="3008640"/>
            <a:ext cx="5556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/>
              <a:t>testability</a:t>
            </a:r>
          </a:p>
        </p:txBody>
      </p:sp>
      <p:sp>
        <p:nvSpPr>
          <p:cNvPr id="7" name="Freeform 6"/>
          <p:cNvSpPr/>
          <p:nvPr/>
        </p:nvSpPr>
        <p:spPr>
          <a:xfrm>
            <a:off x="3557847" y="169393"/>
            <a:ext cx="3192088" cy="1063795"/>
          </a:xfrm>
          <a:custGeom>
            <a:avLst/>
            <a:gdLst>
              <a:gd name="connsiteX0" fmla="*/ 2942706 w 3192088"/>
              <a:gd name="connsiteY0" fmla="*/ 179742 h 1063795"/>
              <a:gd name="connsiteX1" fmla="*/ 2859578 w 3192088"/>
              <a:gd name="connsiteY1" fmla="*/ 163116 h 1063795"/>
              <a:gd name="connsiteX2" fmla="*/ 2809702 w 3192088"/>
              <a:gd name="connsiteY2" fmla="*/ 129865 h 1063795"/>
              <a:gd name="connsiteX3" fmla="*/ 2510444 w 3192088"/>
              <a:gd name="connsiteY3" fmla="*/ 113240 h 1063795"/>
              <a:gd name="connsiteX4" fmla="*/ 2327564 w 3192088"/>
              <a:gd name="connsiteY4" fmla="*/ 96614 h 1063795"/>
              <a:gd name="connsiteX5" fmla="*/ 598517 w 3192088"/>
              <a:gd name="connsiteY5" fmla="*/ 96614 h 1063795"/>
              <a:gd name="connsiteX6" fmla="*/ 498764 w 3192088"/>
              <a:gd name="connsiteY6" fmla="*/ 129865 h 1063795"/>
              <a:gd name="connsiteX7" fmla="*/ 382386 w 3192088"/>
              <a:gd name="connsiteY7" fmla="*/ 146491 h 1063795"/>
              <a:gd name="connsiteX8" fmla="*/ 199506 w 3192088"/>
              <a:gd name="connsiteY8" fmla="*/ 229618 h 1063795"/>
              <a:gd name="connsiteX9" fmla="*/ 83128 w 3192088"/>
              <a:gd name="connsiteY9" fmla="*/ 296120 h 1063795"/>
              <a:gd name="connsiteX10" fmla="*/ 66502 w 3192088"/>
              <a:gd name="connsiteY10" fmla="*/ 345996 h 1063795"/>
              <a:gd name="connsiteX11" fmla="*/ 33251 w 3192088"/>
              <a:gd name="connsiteY11" fmla="*/ 412498 h 1063795"/>
              <a:gd name="connsiteX12" fmla="*/ 0 w 3192088"/>
              <a:gd name="connsiteY12" fmla="*/ 578752 h 1063795"/>
              <a:gd name="connsiteX13" fmla="*/ 16626 w 3192088"/>
              <a:gd name="connsiteY13" fmla="*/ 745007 h 1063795"/>
              <a:gd name="connsiteX14" fmla="*/ 33251 w 3192088"/>
              <a:gd name="connsiteY14" fmla="*/ 794883 h 1063795"/>
              <a:gd name="connsiteX15" fmla="*/ 166255 w 3192088"/>
              <a:gd name="connsiteY15" fmla="*/ 944512 h 1063795"/>
              <a:gd name="connsiteX16" fmla="*/ 266008 w 3192088"/>
              <a:gd name="connsiteY16" fmla="*/ 1011014 h 1063795"/>
              <a:gd name="connsiteX17" fmla="*/ 349135 w 3192088"/>
              <a:gd name="connsiteY17" fmla="*/ 1044265 h 1063795"/>
              <a:gd name="connsiteX18" fmla="*/ 2460568 w 3192088"/>
              <a:gd name="connsiteY18" fmla="*/ 1011014 h 1063795"/>
              <a:gd name="connsiteX19" fmla="*/ 2560320 w 3192088"/>
              <a:gd name="connsiteY19" fmla="*/ 994389 h 1063795"/>
              <a:gd name="connsiteX20" fmla="*/ 2676698 w 3192088"/>
              <a:gd name="connsiteY20" fmla="*/ 977763 h 1063795"/>
              <a:gd name="connsiteX21" fmla="*/ 2826328 w 3192088"/>
              <a:gd name="connsiteY21" fmla="*/ 944512 h 1063795"/>
              <a:gd name="connsiteX22" fmla="*/ 2892829 w 3192088"/>
              <a:gd name="connsiteY22" fmla="*/ 911262 h 1063795"/>
              <a:gd name="connsiteX23" fmla="*/ 2959331 w 3192088"/>
              <a:gd name="connsiteY23" fmla="*/ 894636 h 1063795"/>
              <a:gd name="connsiteX24" fmla="*/ 3025833 w 3192088"/>
              <a:gd name="connsiteY24" fmla="*/ 844760 h 1063795"/>
              <a:gd name="connsiteX25" fmla="*/ 3075709 w 3192088"/>
              <a:gd name="connsiteY25" fmla="*/ 811509 h 1063795"/>
              <a:gd name="connsiteX26" fmla="*/ 3108960 w 3192088"/>
              <a:gd name="connsiteY26" fmla="*/ 761632 h 1063795"/>
              <a:gd name="connsiteX27" fmla="*/ 3158837 w 3192088"/>
              <a:gd name="connsiteY27" fmla="*/ 728382 h 1063795"/>
              <a:gd name="connsiteX28" fmla="*/ 3192088 w 3192088"/>
              <a:gd name="connsiteY28" fmla="*/ 645254 h 1063795"/>
              <a:gd name="connsiteX29" fmla="*/ 3158837 w 3192088"/>
              <a:gd name="connsiteY29" fmla="*/ 362622 h 1063795"/>
              <a:gd name="connsiteX30" fmla="*/ 3142211 w 3192088"/>
              <a:gd name="connsiteY30" fmla="*/ 312745 h 1063795"/>
              <a:gd name="connsiteX31" fmla="*/ 3092335 w 3192088"/>
              <a:gd name="connsiteY31" fmla="*/ 262869 h 1063795"/>
              <a:gd name="connsiteX32" fmla="*/ 3059084 w 3192088"/>
              <a:gd name="connsiteY32" fmla="*/ 212992 h 1063795"/>
              <a:gd name="connsiteX33" fmla="*/ 2892829 w 3192088"/>
              <a:gd name="connsiteY33" fmla="*/ 212992 h 106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92088" h="1063795">
                <a:moveTo>
                  <a:pt x="2942706" y="179742"/>
                </a:moveTo>
                <a:cubicBezTo>
                  <a:pt x="2914997" y="174200"/>
                  <a:pt x="2886037" y="173038"/>
                  <a:pt x="2859578" y="163116"/>
                </a:cubicBezTo>
                <a:cubicBezTo>
                  <a:pt x="2840869" y="156100"/>
                  <a:pt x="2829482" y="132691"/>
                  <a:pt x="2809702" y="129865"/>
                </a:cubicBezTo>
                <a:cubicBezTo>
                  <a:pt x="2710800" y="115736"/>
                  <a:pt x="2610114" y="120114"/>
                  <a:pt x="2510444" y="113240"/>
                </a:cubicBezTo>
                <a:cubicBezTo>
                  <a:pt x="2449378" y="109029"/>
                  <a:pt x="2388524" y="102156"/>
                  <a:pt x="2327564" y="96614"/>
                </a:cubicBezTo>
                <a:cubicBezTo>
                  <a:pt x="1749326" y="-96128"/>
                  <a:pt x="2210056" y="51431"/>
                  <a:pt x="598517" y="96614"/>
                </a:cubicBezTo>
                <a:cubicBezTo>
                  <a:pt x="563481" y="97596"/>
                  <a:pt x="533461" y="124908"/>
                  <a:pt x="498764" y="129865"/>
                </a:cubicBezTo>
                <a:lnTo>
                  <a:pt x="382386" y="146491"/>
                </a:lnTo>
                <a:cubicBezTo>
                  <a:pt x="285485" y="178790"/>
                  <a:pt x="348185" y="155278"/>
                  <a:pt x="199506" y="229618"/>
                </a:cubicBezTo>
                <a:cubicBezTo>
                  <a:pt x="115131" y="271806"/>
                  <a:pt x="153626" y="249121"/>
                  <a:pt x="83128" y="296120"/>
                </a:cubicBezTo>
                <a:cubicBezTo>
                  <a:pt x="77586" y="312745"/>
                  <a:pt x="73405" y="329888"/>
                  <a:pt x="66502" y="345996"/>
                </a:cubicBezTo>
                <a:cubicBezTo>
                  <a:pt x="56739" y="368776"/>
                  <a:pt x="40060" y="388668"/>
                  <a:pt x="33251" y="412498"/>
                </a:cubicBezTo>
                <a:cubicBezTo>
                  <a:pt x="17725" y="466839"/>
                  <a:pt x="0" y="578752"/>
                  <a:pt x="0" y="578752"/>
                </a:cubicBezTo>
                <a:cubicBezTo>
                  <a:pt x="5542" y="634170"/>
                  <a:pt x="8157" y="689960"/>
                  <a:pt x="16626" y="745007"/>
                </a:cubicBezTo>
                <a:cubicBezTo>
                  <a:pt x="19291" y="762328"/>
                  <a:pt x="24740" y="779564"/>
                  <a:pt x="33251" y="794883"/>
                </a:cubicBezTo>
                <a:cubicBezTo>
                  <a:pt x="86339" y="890442"/>
                  <a:pt x="87741" y="889552"/>
                  <a:pt x="166255" y="944512"/>
                </a:cubicBezTo>
                <a:cubicBezTo>
                  <a:pt x="198994" y="967429"/>
                  <a:pt x="230925" y="991878"/>
                  <a:pt x="266008" y="1011014"/>
                </a:cubicBezTo>
                <a:cubicBezTo>
                  <a:pt x="292207" y="1025305"/>
                  <a:pt x="321426" y="1033181"/>
                  <a:pt x="349135" y="1044265"/>
                </a:cubicBezTo>
                <a:cubicBezTo>
                  <a:pt x="828889" y="1040234"/>
                  <a:pt x="1777716" y="1108565"/>
                  <a:pt x="2460568" y="1011014"/>
                </a:cubicBezTo>
                <a:cubicBezTo>
                  <a:pt x="2493939" y="1006247"/>
                  <a:pt x="2527003" y="999515"/>
                  <a:pt x="2560320" y="994389"/>
                </a:cubicBezTo>
                <a:cubicBezTo>
                  <a:pt x="2599051" y="988430"/>
                  <a:pt x="2638183" y="984985"/>
                  <a:pt x="2676698" y="977763"/>
                </a:cubicBezTo>
                <a:cubicBezTo>
                  <a:pt x="2726916" y="968347"/>
                  <a:pt x="2776451" y="955596"/>
                  <a:pt x="2826328" y="944512"/>
                </a:cubicBezTo>
                <a:cubicBezTo>
                  <a:pt x="2848495" y="933429"/>
                  <a:pt x="2869624" y="919964"/>
                  <a:pt x="2892829" y="911262"/>
                </a:cubicBezTo>
                <a:cubicBezTo>
                  <a:pt x="2914224" y="903239"/>
                  <a:pt x="2938894" y="904855"/>
                  <a:pt x="2959331" y="894636"/>
                </a:cubicBezTo>
                <a:cubicBezTo>
                  <a:pt x="2984115" y="882244"/>
                  <a:pt x="3003285" y="860866"/>
                  <a:pt x="3025833" y="844760"/>
                </a:cubicBezTo>
                <a:cubicBezTo>
                  <a:pt x="3042092" y="833146"/>
                  <a:pt x="3059084" y="822593"/>
                  <a:pt x="3075709" y="811509"/>
                </a:cubicBezTo>
                <a:cubicBezTo>
                  <a:pt x="3086793" y="794883"/>
                  <a:pt x="3094831" y="775761"/>
                  <a:pt x="3108960" y="761632"/>
                </a:cubicBezTo>
                <a:cubicBezTo>
                  <a:pt x="3123089" y="747503"/>
                  <a:pt x="3147223" y="744641"/>
                  <a:pt x="3158837" y="728382"/>
                </a:cubicBezTo>
                <a:cubicBezTo>
                  <a:pt x="3176183" y="704097"/>
                  <a:pt x="3181004" y="672963"/>
                  <a:pt x="3192088" y="645254"/>
                </a:cubicBezTo>
                <a:cubicBezTo>
                  <a:pt x="3181004" y="551043"/>
                  <a:pt x="3172909" y="456433"/>
                  <a:pt x="3158837" y="362622"/>
                </a:cubicBezTo>
                <a:cubicBezTo>
                  <a:pt x="3156237" y="345291"/>
                  <a:pt x="3151932" y="327327"/>
                  <a:pt x="3142211" y="312745"/>
                </a:cubicBezTo>
                <a:cubicBezTo>
                  <a:pt x="3129169" y="293182"/>
                  <a:pt x="3107387" y="280931"/>
                  <a:pt x="3092335" y="262869"/>
                </a:cubicBezTo>
                <a:cubicBezTo>
                  <a:pt x="3079543" y="247519"/>
                  <a:pt x="3078469" y="217838"/>
                  <a:pt x="3059084" y="212992"/>
                </a:cubicBezTo>
                <a:cubicBezTo>
                  <a:pt x="3005320" y="199551"/>
                  <a:pt x="2948247" y="212992"/>
                  <a:pt x="2892829" y="212992"/>
                </a:cubicBezTo>
              </a:path>
            </a:pathLst>
          </a:cu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47854" y="1233188"/>
            <a:ext cx="1202575" cy="1775452"/>
          </a:xfrm>
          <a:prstGeom prst="straightConnector1">
            <a:avLst/>
          </a:prstGeom>
          <a:noFill/>
          <a:ln w="92075"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Rectangle 9"/>
          <p:cNvSpPr/>
          <p:nvPr/>
        </p:nvSpPr>
        <p:spPr>
          <a:xfrm>
            <a:off x="166947" y="4286068"/>
            <a:ext cx="3390900" cy="21978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/>
              <a:t>Purpose of documentation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Review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Validation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Execution tracking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Reusability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Evidence of activity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Execution by anyone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6186" y="1048522"/>
            <a:ext cx="171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Test Case</a:t>
            </a:r>
          </a:p>
        </p:txBody>
      </p:sp>
    </p:spTree>
    <p:extLst>
      <p:ext uri="{BB962C8B-B14F-4D97-AF65-F5344CB8AC3E}">
        <p14:creationId xmlns:p14="http://schemas.microsoft.com/office/powerpoint/2010/main" val="110541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  <p:bldP spid="6" grpId="0"/>
      <p:bldP spid="7" grpId="0" animBg="1"/>
      <p:bldP spid="10" grpId="0" animBg="1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0475" y="1325563"/>
            <a:ext cx="1479233" cy="18826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6000" dirty="0"/>
              <a:t>          (</a:t>
            </a:r>
            <a:r>
              <a:rPr lang="en-US" sz="6000" dirty="0" err="1"/>
              <a:t>g,r,f,c,d,t,p</a:t>
            </a:r>
            <a:r>
              <a:rPr lang="en-US" sz="6000" dirty="0"/>
              <a:t>) = testing</a:t>
            </a:r>
          </a:p>
          <a:p>
            <a:pPr lvl="4"/>
            <a:r>
              <a:rPr lang="en-US" sz="3800" dirty="0"/>
              <a:t>goals</a:t>
            </a:r>
          </a:p>
          <a:p>
            <a:pPr lvl="4"/>
            <a:r>
              <a:rPr lang="en-US" sz="3800" dirty="0"/>
              <a:t>resources</a:t>
            </a:r>
          </a:p>
          <a:p>
            <a:pPr lvl="4"/>
            <a:r>
              <a:rPr lang="en-US" sz="3800" dirty="0"/>
              <a:t>functionality</a:t>
            </a:r>
          </a:p>
          <a:p>
            <a:pPr lvl="4"/>
            <a:r>
              <a:rPr lang="en-US" sz="3800" dirty="0"/>
              <a:t>configuration</a:t>
            </a:r>
          </a:p>
          <a:p>
            <a:pPr lvl="4"/>
            <a:r>
              <a:rPr lang="en-US" sz="3800" dirty="0"/>
              <a:t>data</a:t>
            </a:r>
          </a:p>
          <a:p>
            <a:pPr lvl="4"/>
            <a:r>
              <a:rPr lang="en-US" sz="3800" dirty="0"/>
              <a:t>time</a:t>
            </a:r>
          </a:p>
          <a:p>
            <a:pPr lvl="4"/>
            <a:r>
              <a:rPr lang="en-US" sz="3800" dirty="0"/>
              <a:t>people (knowledge, skills, interactions)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19. What is software testing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5040" y="2405742"/>
            <a:ext cx="753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ksi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9708" y="6006362"/>
            <a:ext cx="233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+testability</a:t>
            </a:r>
          </a:p>
        </p:txBody>
      </p:sp>
    </p:spTree>
    <p:extLst>
      <p:ext uri="{BB962C8B-B14F-4D97-AF65-F5344CB8AC3E}">
        <p14:creationId xmlns:p14="http://schemas.microsoft.com/office/powerpoint/2010/main" val="60814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725958" y="909808"/>
            <a:ext cx="6782315" cy="55336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0099" y="1944235"/>
            <a:ext cx="2089564" cy="12368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17. Testers are unsuccessful developers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8298" y="878572"/>
            <a:ext cx="6782315" cy="5533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91" y="1588083"/>
            <a:ext cx="3220847" cy="2147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33797" y="2174888"/>
            <a:ext cx="1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Habits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540" y="2643805"/>
            <a:ext cx="1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26734" y="2886400"/>
            <a:ext cx="1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5764" y="1327520"/>
            <a:ext cx="72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508" y="2225621"/>
            <a:ext cx="118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Creativity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508" y="2594953"/>
            <a:ext cx="10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Intuition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9871" y="3628104"/>
            <a:ext cx="12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374" y="2913065"/>
            <a:ext cx="12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skills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2947" y="3276065"/>
            <a:ext cx="182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mindset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9433" y="1634338"/>
            <a:ext cx="173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Critical Thinking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00339" y="2016471"/>
            <a:ext cx="1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Habits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9082" y="2485388"/>
            <a:ext cx="1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3276" y="2727983"/>
            <a:ext cx="1012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System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30180" y="3105585"/>
            <a:ext cx="182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mindset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6263" y="1207676"/>
            <a:ext cx="72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Logic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417776" y="2157894"/>
            <a:ext cx="118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Creativity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17776" y="2527226"/>
            <a:ext cx="1070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Intuition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31642" y="2845338"/>
            <a:ext cx="12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skills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529932" y="1514494"/>
            <a:ext cx="173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Critical Thinking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446178" y="3762758"/>
            <a:ext cx="12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Experience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693113" y="5623983"/>
            <a:ext cx="1673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Tester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68196" y="5682287"/>
            <a:ext cx="277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Developer</a:t>
            </a:r>
          </a:p>
        </p:txBody>
      </p:sp>
    </p:spTree>
    <p:extLst>
      <p:ext uri="{BB962C8B-B14F-4D97-AF65-F5344CB8AC3E}">
        <p14:creationId xmlns:p14="http://schemas.microsoft.com/office/powerpoint/2010/main" val="355575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455400" cy="1325563"/>
          </a:xfrm>
        </p:spPr>
        <p:txBody>
          <a:bodyPr>
            <a:normAutofit/>
          </a:bodyPr>
          <a:lstStyle/>
          <a:p>
            <a:r>
              <a:rPr lang="en-US" dirty="0"/>
              <a:t>15. Learning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553" y="1002397"/>
            <a:ext cx="539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i="1" dirty="0"/>
              <a:t>15.1 Certifications are good or bad</a:t>
            </a:r>
          </a:p>
          <a:p>
            <a:pPr lvl="1"/>
            <a:r>
              <a:rPr lang="en-US" b="1" i="1" dirty="0"/>
              <a:t>15.2 I will test better next time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0788413" y="3770407"/>
            <a:ext cx="239547" cy="1536365"/>
          </a:xfrm>
          <a:prstGeom prst="line">
            <a:avLst/>
          </a:prstGeom>
          <a:solidFill>
            <a:schemeClr val="accent6">
              <a:lumMod val="60000"/>
              <a:lumOff val="40000"/>
            </a:schemeClr>
          </a:solidFill>
          <a:ln w="177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62507" y="3796053"/>
            <a:ext cx="207454" cy="1485074"/>
          </a:xfrm>
          <a:prstGeom prst="line">
            <a:avLst/>
          </a:prstGeom>
          <a:solidFill>
            <a:schemeClr val="accent6">
              <a:lumMod val="60000"/>
              <a:lumOff val="40000"/>
            </a:schemeClr>
          </a:solidFill>
          <a:ln w="177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541869" y="3833374"/>
            <a:ext cx="178846" cy="1485075"/>
          </a:xfrm>
          <a:prstGeom prst="line">
            <a:avLst/>
          </a:prstGeom>
          <a:solidFill>
            <a:schemeClr val="accent6">
              <a:lumMod val="60000"/>
              <a:lumOff val="40000"/>
            </a:schemeClr>
          </a:solidFill>
          <a:ln w="177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Isosceles Triangle 10"/>
          <p:cNvSpPr/>
          <p:nvPr/>
        </p:nvSpPr>
        <p:spPr>
          <a:xfrm rot="15805155">
            <a:off x="6655075" y="1698346"/>
            <a:ext cx="1441389" cy="6439994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030824" y="5299788"/>
            <a:ext cx="7781731" cy="373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24031" y="5461425"/>
            <a:ext cx="190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time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030824" y="3605820"/>
            <a:ext cx="7322976" cy="1693969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1368619">
            <a:off x="7337311" y="4462308"/>
            <a:ext cx="3837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knowledge</a:t>
            </a:r>
          </a:p>
        </p:txBody>
      </p:sp>
      <p:sp>
        <p:nvSpPr>
          <p:cNvPr id="19" name="Rectangle 18"/>
          <p:cNvSpPr/>
          <p:nvPr/>
        </p:nvSpPr>
        <p:spPr>
          <a:xfrm rot="20769023">
            <a:off x="6231878" y="3752153"/>
            <a:ext cx="2355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science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511040" y="2910840"/>
            <a:ext cx="6516920" cy="3810000"/>
          </a:xfrm>
          <a:prstGeom prst="line">
            <a:avLst/>
          </a:prstGeom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181393" y="2342147"/>
            <a:ext cx="4021386" cy="4090737"/>
          </a:xfrm>
          <a:prstGeom prst="line">
            <a:avLst/>
          </a:prstGeom>
          <a:ln w="130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9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  <p:bldP spid="18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11" y="1469352"/>
            <a:ext cx="28575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455400" cy="1325563"/>
          </a:xfrm>
        </p:spPr>
        <p:txBody>
          <a:bodyPr>
            <a:normAutofit/>
          </a:bodyPr>
          <a:lstStyle/>
          <a:p>
            <a:r>
              <a:rPr lang="en-US" dirty="0"/>
              <a:t>15. Learning testing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37553" y="1002397"/>
            <a:ext cx="539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15.1 Certifications are good or bad</a:t>
            </a:r>
          </a:p>
          <a:p>
            <a:pPr lvl="1"/>
            <a:r>
              <a:rPr lang="en-US" dirty="0"/>
              <a:t>15.2 I will test better next time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73" y="3998482"/>
            <a:ext cx="1685925" cy="214312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473" y="6141607"/>
            <a:ext cx="146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Thomas </a:t>
            </a:r>
            <a:r>
              <a:rPr lang="en-US" dirty="0" err="1"/>
              <a:t>Khun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680922" y="2622955"/>
            <a:ext cx="1695450" cy="476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Paradigm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7220529" y="1639238"/>
            <a:ext cx="1457325" cy="847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Normal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science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9022555" y="3729121"/>
            <a:ext cx="1457325" cy="847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Model Drift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7273090" y="5611452"/>
            <a:ext cx="1457325" cy="847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Model Crisis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414222" y="4694614"/>
            <a:ext cx="1962150" cy="847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Model Revolution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680922" y="3020624"/>
            <a:ext cx="1695450" cy="476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Change</a:t>
            </a:r>
          </a:p>
        </p:txBody>
      </p:sp>
      <p:sp>
        <p:nvSpPr>
          <p:cNvPr id="29" name="Arc 28"/>
          <p:cNvSpPr/>
          <p:nvPr/>
        </p:nvSpPr>
        <p:spPr>
          <a:xfrm rot="1102822">
            <a:off x="7398227" y="1944408"/>
            <a:ext cx="2559254" cy="2287286"/>
          </a:xfrm>
          <a:prstGeom prst="arc">
            <a:avLst>
              <a:gd name="adj1" fmla="val 16036627"/>
              <a:gd name="adj2" fmla="val 0"/>
            </a:avLst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/>
          <p:nvPr/>
        </p:nvSpPr>
        <p:spPr>
          <a:xfrm rot="5246904">
            <a:off x="7379922" y="3571099"/>
            <a:ext cx="2516545" cy="2378813"/>
          </a:xfrm>
          <a:prstGeom prst="arc">
            <a:avLst>
              <a:gd name="adj1" fmla="val 16036627"/>
              <a:gd name="adj2" fmla="val 0"/>
            </a:avLst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/>
          <p:nvPr/>
        </p:nvSpPr>
        <p:spPr>
          <a:xfrm rot="10386251">
            <a:off x="5581050" y="4262643"/>
            <a:ext cx="3504940" cy="1882832"/>
          </a:xfrm>
          <a:prstGeom prst="arc">
            <a:avLst>
              <a:gd name="adj1" fmla="val 16036627"/>
              <a:gd name="adj2" fmla="val 0"/>
            </a:avLst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/>
          <p:nvPr/>
        </p:nvSpPr>
        <p:spPr>
          <a:xfrm rot="14563870">
            <a:off x="4534202" y="4072149"/>
            <a:ext cx="2038454" cy="679184"/>
          </a:xfrm>
          <a:prstGeom prst="arc">
            <a:avLst>
              <a:gd name="adj1" fmla="val 16036627"/>
              <a:gd name="adj2" fmla="val 0"/>
            </a:avLst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/>
          <p:cNvSpPr/>
          <p:nvPr/>
        </p:nvSpPr>
        <p:spPr>
          <a:xfrm rot="18289294">
            <a:off x="4770609" y="2309362"/>
            <a:ext cx="2507909" cy="1251132"/>
          </a:xfrm>
          <a:prstGeom prst="arc">
            <a:avLst>
              <a:gd name="adj1" fmla="val 16036627"/>
              <a:gd name="adj2" fmla="val 0"/>
            </a:avLst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698708F-8762-C8D5-79EE-6080F6A9F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BC46FA-E0C0-C78C-D314-914F7EEA986E}"/>
              </a:ext>
            </a:extLst>
          </p:cNvPr>
          <p:cNvSpPr txBox="1"/>
          <p:nvPr/>
        </p:nvSpPr>
        <p:spPr>
          <a:xfrm>
            <a:off x="590044" y="195741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 Everyone can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EB2E87-1E6E-FB0E-54C4-7EAFECBEB9FE}"/>
              </a:ext>
            </a:extLst>
          </p:cNvPr>
          <p:cNvSpPr txBox="1"/>
          <p:nvPr/>
        </p:nvSpPr>
        <p:spPr>
          <a:xfrm>
            <a:off x="782548" y="514573"/>
            <a:ext cx="50673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600" b="1" dirty="0"/>
              <a:t>1.1 Tester’s salary should be less then a developer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0E3148-153D-2773-957F-644206E2F756}"/>
              </a:ext>
            </a:extLst>
          </p:cNvPr>
          <p:cNvSpPr txBox="1"/>
          <p:nvPr/>
        </p:nvSpPr>
        <p:spPr>
          <a:xfrm>
            <a:off x="561469" y="865188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 Testing can be done under any circumstances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85742-2CAF-4ADE-5F5D-FF13BB321464}"/>
              </a:ext>
            </a:extLst>
          </p:cNvPr>
          <p:cNvSpPr txBox="1"/>
          <p:nvPr/>
        </p:nvSpPr>
        <p:spPr>
          <a:xfrm>
            <a:off x="590044" y="1429211"/>
            <a:ext cx="506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3. Testing cannot be done without specifications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4F81A-92DF-922D-9317-F84DBC5FF1D0}"/>
              </a:ext>
            </a:extLst>
          </p:cNvPr>
          <p:cNvSpPr txBox="1"/>
          <p:nvPr/>
        </p:nvSpPr>
        <p:spPr>
          <a:xfrm>
            <a:off x="782548" y="1730658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3.1.  Understanding requirements means reading them</a:t>
            </a:r>
          </a:p>
          <a:p>
            <a:pPr marL="0" lvl="1"/>
            <a:r>
              <a:rPr lang="en-US" sz="1600" b="1" dirty="0"/>
              <a:t>3.2 Tests are executable specifications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25A5A7-E773-B44D-FEE6-E42F8CF6F826}"/>
              </a:ext>
            </a:extLst>
          </p:cNvPr>
          <p:cNvSpPr txBox="1"/>
          <p:nvPr/>
        </p:nvSpPr>
        <p:spPr>
          <a:xfrm>
            <a:off x="601570" y="251416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4. Manual vs. automated testing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FAFF2-30F6-87AB-64BF-0181A88D01F0}"/>
              </a:ext>
            </a:extLst>
          </p:cNvPr>
          <p:cNvSpPr txBox="1"/>
          <p:nvPr/>
        </p:nvSpPr>
        <p:spPr>
          <a:xfrm>
            <a:off x="590044" y="2933524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5. Automated testing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BF718-845D-83D1-4132-BF342A511AE0}"/>
              </a:ext>
            </a:extLst>
          </p:cNvPr>
          <p:cNvSpPr txBox="1"/>
          <p:nvPr/>
        </p:nvSpPr>
        <p:spPr>
          <a:xfrm>
            <a:off x="670254" y="3352888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5.1 Test automation pyramid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D96E16-4E1E-AF89-2F17-565DFBEC2F87}"/>
              </a:ext>
            </a:extLst>
          </p:cNvPr>
          <p:cNvSpPr txBox="1"/>
          <p:nvPr/>
        </p:nvSpPr>
        <p:spPr>
          <a:xfrm>
            <a:off x="590044" y="3772252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6. Quality assurance is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88361B-6E07-35A5-E015-0658918DC86A}"/>
              </a:ext>
            </a:extLst>
          </p:cNvPr>
          <p:cNvSpPr txBox="1"/>
          <p:nvPr/>
        </p:nvSpPr>
        <p:spPr>
          <a:xfrm>
            <a:off x="590044" y="4191616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7. Testers have to find bugs.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251F36-30DB-07C5-026A-D42F828E14BB}"/>
              </a:ext>
            </a:extLst>
          </p:cNvPr>
          <p:cNvSpPr txBox="1"/>
          <p:nvPr/>
        </p:nvSpPr>
        <p:spPr>
          <a:xfrm>
            <a:off x="590044" y="4610980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8. Testers break software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721128-2BF1-74FD-A1EE-EE5681418BD1}"/>
              </a:ext>
            </a:extLst>
          </p:cNvPr>
          <p:cNvSpPr txBox="1"/>
          <p:nvPr/>
        </p:nvSpPr>
        <p:spPr>
          <a:xfrm>
            <a:off x="590044" y="5030344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9. Testers with 5 years’ experience are senior.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537BA3-F1DD-75CF-4A55-18FC2F354752}"/>
              </a:ext>
            </a:extLst>
          </p:cNvPr>
          <p:cNvSpPr txBox="1"/>
          <p:nvPr/>
        </p:nvSpPr>
        <p:spPr>
          <a:xfrm>
            <a:off x="590044" y="5449708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10. Don’t have enough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DA63D2-E8BF-96F9-5106-9D06C9883347}"/>
              </a:ext>
            </a:extLst>
          </p:cNvPr>
          <p:cNvSpPr txBox="1"/>
          <p:nvPr/>
        </p:nvSpPr>
        <p:spPr>
          <a:xfrm>
            <a:off x="561469" y="5869068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11. Testers are the bearers of bad news.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A49662-9F99-6673-0F20-FD3CEBDF44F5}"/>
              </a:ext>
            </a:extLst>
          </p:cNvPr>
          <p:cNvSpPr txBox="1"/>
          <p:nvPr/>
        </p:nvSpPr>
        <p:spPr>
          <a:xfrm>
            <a:off x="5932071" y="162856"/>
            <a:ext cx="487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12. It’s good &amp; ok to test at the end of the Sprint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58AD9-5F9B-87B1-2893-20D94751096D}"/>
              </a:ext>
            </a:extLst>
          </p:cNvPr>
          <p:cNvSpPr txBox="1"/>
          <p:nvPr/>
        </p:nvSpPr>
        <p:spPr>
          <a:xfrm>
            <a:off x="5777277" y="401304"/>
            <a:ext cx="67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i="1" dirty="0"/>
              <a:t>12.1 Testing should be done after the de development is done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20FAFA-1853-A1F2-85ED-A36E23993114}"/>
              </a:ext>
            </a:extLst>
          </p:cNvPr>
          <p:cNvSpPr txBox="1"/>
          <p:nvPr/>
        </p:nvSpPr>
        <p:spPr>
          <a:xfrm>
            <a:off x="5932071" y="867054"/>
            <a:ext cx="3716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13. Testing is what testers do.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17ADEA-D90F-2453-88BC-92B016782413}"/>
              </a:ext>
            </a:extLst>
          </p:cNvPr>
          <p:cNvSpPr txBox="1"/>
          <p:nvPr/>
        </p:nvSpPr>
        <p:spPr>
          <a:xfrm>
            <a:off x="5849847" y="1117137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i="1" dirty="0"/>
              <a:t>13.1 Testing can be done in isolation by testers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44CDF-2B1E-2AE1-84DD-EF0FE36CCEAC}"/>
              </a:ext>
            </a:extLst>
          </p:cNvPr>
          <p:cNvSpPr txBox="1"/>
          <p:nvPr/>
        </p:nvSpPr>
        <p:spPr>
          <a:xfrm>
            <a:off x="5932071" y="1571252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14. Testing is not a structured activity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A5CDA8-2B13-41CE-58A2-7D4FFBB8DB8B}"/>
              </a:ext>
            </a:extLst>
          </p:cNvPr>
          <p:cNvSpPr txBox="1"/>
          <p:nvPr/>
        </p:nvSpPr>
        <p:spPr>
          <a:xfrm>
            <a:off x="5849848" y="1867506"/>
            <a:ext cx="579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14.1 Testing can find all the bugs</a:t>
            </a:r>
          </a:p>
          <a:p>
            <a:pPr lvl="1"/>
            <a:r>
              <a:rPr lang="en-US" sz="1600" b="1" dirty="0"/>
              <a:t>14.2 Production bug: testers have failed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A55B5-DDC9-F3B7-C9A0-DBE3F7B9D5C0}"/>
              </a:ext>
            </a:extLst>
          </p:cNvPr>
          <p:cNvSpPr txBox="1"/>
          <p:nvPr/>
        </p:nvSpPr>
        <p:spPr>
          <a:xfrm>
            <a:off x="5932071" y="2521671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15. Testers just have to be smart.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84E2EF-D3D5-727C-6A8B-6B04A2DA2BB0}"/>
              </a:ext>
            </a:extLst>
          </p:cNvPr>
          <p:cNvSpPr txBox="1"/>
          <p:nvPr/>
        </p:nvSpPr>
        <p:spPr>
          <a:xfrm>
            <a:off x="5932071" y="2873770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16. Learning testing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52D954-D2D8-2037-9F50-5216BD997518}"/>
              </a:ext>
            </a:extLst>
          </p:cNvPr>
          <p:cNvSpPr txBox="1"/>
          <p:nvPr/>
        </p:nvSpPr>
        <p:spPr>
          <a:xfrm>
            <a:off x="5932071" y="3824189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17. Testers are unsuccessful developers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4BA92C-0AE5-0E5A-3B64-7F21ED19D640}"/>
              </a:ext>
            </a:extLst>
          </p:cNvPr>
          <p:cNvSpPr txBox="1"/>
          <p:nvPr/>
        </p:nvSpPr>
        <p:spPr>
          <a:xfrm>
            <a:off x="5932071" y="4528387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18. Testing is an analytical activity.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7F3FE6-8C82-54E3-BA60-44F19EE0D946}"/>
              </a:ext>
            </a:extLst>
          </p:cNvPr>
          <p:cNvSpPr txBox="1"/>
          <p:nvPr/>
        </p:nvSpPr>
        <p:spPr>
          <a:xfrm>
            <a:off x="5932071" y="5232585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19. Counting test cases/execution is a good thing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05A629-1EC5-6CD6-F30D-2260FADED71F}"/>
              </a:ext>
            </a:extLst>
          </p:cNvPr>
          <p:cNvSpPr txBox="1"/>
          <p:nvPr/>
        </p:nvSpPr>
        <p:spPr>
          <a:xfrm>
            <a:off x="5932071" y="5584684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20. What is software testing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AC8837-C8D3-6B81-CB9C-371D5C734836}"/>
              </a:ext>
            </a:extLst>
          </p:cNvPr>
          <p:cNvSpPr txBox="1"/>
          <p:nvPr/>
        </p:nvSpPr>
        <p:spPr>
          <a:xfrm>
            <a:off x="5932071" y="5936777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21. I am a good tester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B03BB8-54D9-2FD3-8EF4-E657DD655208}"/>
              </a:ext>
            </a:extLst>
          </p:cNvPr>
          <p:cNvSpPr txBox="1"/>
          <p:nvPr/>
        </p:nvSpPr>
        <p:spPr>
          <a:xfrm>
            <a:off x="5787016" y="3138293"/>
            <a:ext cx="579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16.1 Certifications are good or bad</a:t>
            </a:r>
          </a:p>
          <a:p>
            <a:pPr lvl="1"/>
            <a:r>
              <a:rPr lang="en-US" sz="1600" b="1" dirty="0"/>
              <a:t>16.2 I will test better next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A55222-DF14-9816-5B7D-06F97F79D41F}"/>
              </a:ext>
            </a:extLst>
          </p:cNvPr>
          <p:cNvSpPr/>
          <p:nvPr/>
        </p:nvSpPr>
        <p:spPr>
          <a:xfrm>
            <a:off x="5787016" y="4763710"/>
            <a:ext cx="4808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18.1 In order to properly test you need test cases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E64560-08A4-1209-9AFD-97D15F00779E}"/>
              </a:ext>
            </a:extLst>
          </p:cNvPr>
          <p:cNvSpPr txBox="1"/>
          <p:nvPr/>
        </p:nvSpPr>
        <p:spPr>
          <a:xfrm>
            <a:off x="6259792" y="4110806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17.1 Testers should not learn how to code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035B53-D6E7-1CD6-D957-EB65D7D7A189}"/>
              </a:ext>
            </a:extLst>
          </p:cNvPr>
          <p:cNvSpPr txBox="1"/>
          <p:nvPr/>
        </p:nvSpPr>
        <p:spPr>
          <a:xfrm>
            <a:off x="782548" y="1097894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2.1 Anything can be tested</a:t>
            </a:r>
          </a:p>
        </p:txBody>
      </p:sp>
    </p:spTree>
    <p:extLst>
      <p:ext uri="{BB962C8B-B14F-4D97-AF65-F5344CB8AC3E}">
        <p14:creationId xmlns:p14="http://schemas.microsoft.com/office/powerpoint/2010/main" val="243802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0044" y="195741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1. Everyone can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548" y="514573"/>
            <a:ext cx="50673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1600" b="1" dirty="0"/>
              <a:t>1.1 Tester’s salary should be less then a developer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469" y="865188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 Testing can be done under any circumstances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044" y="1429211"/>
            <a:ext cx="5067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3. Testing cannot be done without specifications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548" y="1730658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3.1.  Understanding requirements means reading them</a:t>
            </a:r>
          </a:p>
          <a:p>
            <a:pPr marL="0" lvl="1"/>
            <a:r>
              <a:rPr lang="en-US" sz="1600" b="1" dirty="0"/>
              <a:t>3.2 Tests are executable specifications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570" y="2514160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4. Manual vs. automated testing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044" y="2933524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5. Automated testing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0254" y="3352888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5.1 Test automation pyramid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0044" y="3772252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6. Quality assurance is testing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0044" y="4191616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7. Testers have to find bugs.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0044" y="4610980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8. Testers break software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044" y="5030344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9. Testers with 5 years’ experience are senior.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0044" y="5449708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10. Don’t have enough time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1469" y="5869068"/>
            <a:ext cx="5543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11. Testers are the bearers of bad news.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2071" y="162856"/>
            <a:ext cx="4875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12. It’s good &amp; ok to test at the end of the Sprint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7277" y="401304"/>
            <a:ext cx="6761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i="1" dirty="0"/>
              <a:t>12.1 Testing should be done after the de development is done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32071" y="867054"/>
            <a:ext cx="3716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13. Testing is what testers do.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49847" y="1117137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i="1" dirty="0"/>
              <a:t>13.1 Testing can be done in isolation by testers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2071" y="1571252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14. Testing is not a structured activity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49848" y="1867506"/>
            <a:ext cx="579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14.1 Testing can find all the bugs</a:t>
            </a:r>
          </a:p>
          <a:p>
            <a:pPr lvl="1"/>
            <a:r>
              <a:rPr lang="en-US" sz="1600" b="1" dirty="0"/>
              <a:t>14.2 Production bug: testers have failed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2071" y="2521671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15. Testers just have to be smart.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32071" y="2873770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16. Learning testing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2071" y="3824189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17. Testers are unsuccessful developers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32071" y="4528387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18. Testing is an analytical activity.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2071" y="5232585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19. Counting test cases/execution is a good thing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32071" y="5584684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20. What is software testing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32071" y="5936777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21. I am a good tester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87016" y="3138293"/>
            <a:ext cx="5796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16.1 Certifications are good or bad</a:t>
            </a:r>
          </a:p>
          <a:p>
            <a:pPr lvl="1"/>
            <a:r>
              <a:rPr lang="en-US" sz="1600" b="1" dirty="0"/>
              <a:t>16.2 I will test better next time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787016" y="4763710"/>
            <a:ext cx="4808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18.1 In order to properly test you need test cases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259792" y="4110806"/>
            <a:ext cx="5796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17.1 Testers should not learn how to code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2548" y="1097894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2.1 Anything can be tested</a:t>
            </a:r>
          </a:p>
        </p:txBody>
      </p:sp>
    </p:spTree>
    <p:extLst>
      <p:ext uri="{BB962C8B-B14F-4D97-AF65-F5344CB8AC3E}">
        <p14:creationId xmlns:p14="http://schemas.microsoft.com/office/powerpoint/2010/main" val="2033679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1. Everyone can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Saying that everyone can test is like saying everyone can drive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82" y="2372965"/>
            <a:ext cx="2245964" cy="1380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37" y="2372965"/>
            <a:ext cx="1839137" cy="1379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23" y="2372965"/>
            <a:ext cx="2105214" cy="1378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46" y="2372965"/>
            <a:ext cx="2449977" cy="13781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09" y="997957"/>
            <a:ext cx="4942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1.1 Tester’s salary should be less then a developer</a:t>
            </a:r>
          </a:p>
        </p:txBody>
      </p:sp>
    </p:spTree>
    <p:extLst>
      <p:ext uri="{BB962C8B-B14F-4D97-AF65-F5344CB8AC3E}">
        <p14:creationId xmlns:p14="http://schemas.microsoft.com/office/powerpoint/2010/main" val="214630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1. Everyone can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13" y="6456186"/>
            <a:ext cx="268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 action="ppaction://hlinkfile"/>
              </a:rPr>
              <a:t>TheTestingMap.org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13" y="1214317"/>
            <a:ext cx="7356917" cy="49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737" y="158917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Why does this happen?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1. Everyone can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709199-2D1D-DDA8-3D8D-AB4031712C82}"/>
              </a:ext>
            </a:extLst>
          </p:cNvPr>
          <p:cNvSpPr txBox="1"/>
          <p:nvPr/>
        </p:nvSpPr>
        <p:spPr>
          <a:xfrm>
            <a:off x="1924313" y="2914741"/>
            <a:ext cx="9222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0" dirty="0"/>
              <a:t>testes are unable to properly explain what they are doing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A8F0B-E58B-0777-55C6-8150D171B0AB}"/>
              </a:ext>
            </a:extLst>
          </p:cNvPr>
          <p:cNvSpPr txBox="1"/>
          <p:nvPr/>
        </p:nvSpPr>
        <p:spPr>
          <a:xfrm>
            <a:off x="1625658" y="3668242"/>
            <a:ext cx="92226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aseline="0" dirty="0"/>
              <a:t>could it be that testers do not manage to create a clear picture about what testing is within the project / company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F7C6D-7223-B96F-7C59-64DD13F8CC50}"/>
              </a:ext>
            </a:extLst>
          </p:cNvPr>
          <p:cNvSpPr txBox="1"/>
          <p:nvPr/>
        </p:nvSpPr>
        <p:spPr>
          <a:xfrm>
            <a:off x="1625658" y="4921573"/>
            <a:ext cx="9222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aseline="0" dirty="0"/>
              <a:t>could it be that testers do not highlight the value of their work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1837BB-7CC1-6E91-83D3-194A6AB0B6D8}"/>
              </a:ext>
            </a:extLst>
          </p:cNvPr>
          <p:cNvSpPr txBox="1"/>
          <p:nvPr/>
        </p:nvSpPr>
        <p:spPr>
          <a:xfrm>
            <a:off x="635585" y="917484"/>
            <a:ext cx="7739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1.1 Tester’s salary should be less then a developer</a:t>
            </a:r>
          </a:p>
        </p:txBody>
      </p:sp>
    </p:spTree>
    <p:extLst>
      <p:ext uri="{BB962C8B-B14F-4D97-AF65-F5344CB8AC3E}">
        <p14:creationId xmlns:p14="http://schemas.microsoft.com/office/powerpoint/2010/main" val="321022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896600" cy="1325563"/>
          </a:xfrm>
        </p:spPr>
        <p:txBody>
          <a:bodyPr/>
          <a:lstStyle/>
          <a:p>
            <a:r>
              <a:rPr lang="en-US" dirty="0"/>
              <a:t>2. Testing can be done under any circumstances</a:t>
            </a:r>
          </a:p>
        </p:txBody>
      </p:sp>
      <p:sp>
        <p:nvSpPr>
          <p:cNvPr id="4" name="Freeform 3"/>
          <p:cNvSpPr/>
          <p:nvPr/>
        </p:nvSpPr>
        <p:spPr>
          <a:xfrm>
            <a:off x="2075526" y="1863146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476579" y="1895244"/>
            <a:ext cx="0" cy="593558"/>
          </a:xfrm>
          <a:custGeom>
            <a:avLst/>
            <a:gdLst>
              <a:gd name="connsiteX0" fmla="*/ 0 w 0"/>
              <a:gd name="connsiteY0" fmla="*/ 0 h 593558"/>
              <a:gd name="connsiteX1" fmla="*/ 0 w 0"/>
              <a:gd name="connsiteY1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558">
                <a:moveTo>
                  <a:pt x="0" y="0"/>
                </a:moveTo>
                <a:lnTo>
                  <a:pt x="0" y="593558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053468" y="2472746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091568" y="2175967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10527" y="1992243"/>
            <a:ext cx="62564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42611" y="2230217"/>
            <a:ext cx="62564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36169" y="1882605"/>
            <a:ext cx="394201" cy="20589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000074" y="2101882"/>
            <a:ext cx="430296" cy="26733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7687644" y="1460413"/>
            <a:ext cx="2482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testing</a:t>
            </a:r>
          </a:p>
        </p:txBody>
      </p:sp>
      <p:sp>
        <p:nvSpPr>
          <p:cNvPr id="13" name="Freeform 12"/>
          <p:cNvSpPr/>
          <p:nvPr/>
        </p:nvSpPr>
        <p:spPr>
          <a:xfrm>
            <a:off x="6962877" y="1782172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7363930" y="1814270"/>
            <a:ext cx="0" cy="593558"/>
          </a:xfrm>
          <a:custGeom>
            <a:avLst/>
            <a:gdLst>
              <a:gd name="connsiteX0" fmla="*/ 0 w 0"/>
              <a:gd name="connsiteY0" fmla="*/ 0 h 593558"/>
              <a:gd name="connsiteX1" fmla="*/ 0 w 0"/>
              <a:gd name="connsiteY1" fmla="*/ 593558 h 59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93558">
                <a:moveTo>
                  <a:pt x="0" y="0"/>
                </a:moveTo>
                <a:lnTo>
                  <a:pt x="0" y="593558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940819" y="2391772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978919" y="2094993"/>
            <a:ext cx="385011" cy="16056"/>
          </a:xfrm>
          <a:custGeom>
            <a:avLst/>
            <a:gdLst>
              <a:gd name="connsiteX0" fmla="*/ 0 w 385011"/>
              <a:gd name="connsiteY0" fmla="*/ 16056 h 16056"/>
              <a:gd name="connsiteX1" fmla="*/ 385011 w 385011"/>
              <a:gd name="connsiteY1" fmla="*/ 13 h 1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5011" h="16056">
                <a:moveTo>
                  <a:pt x="0" y="16056"/>
                </a:moveTo>
                <a:cubicBezTo>
                  <a:pt x="342205" y="-1055"/>
                  <a:pt x="213761" y="13"/>
                  <a:pt x="385011" y="13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091567" y="1628053"/>
            <a:ext cx="533033" cy="103163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711072" y="1695506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testability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155382" y="1460413"/>
            <a:ext cx="160061" cy="1199271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677257" y="1992244"/>
            <a:ext cx="1929023" cy="237973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61455" y="950610"/>
            <a:ext cx="597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2.1 Anything can be tested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DE2F2168-E581-7092-19C5-53D91748CB62}"/>
              </a:ext>
            </a:extLst>
          </p:cNvPr>
          <p:cNvSpPr/>
          <p:nvPr/>
        </p:nvSpPr>
        <p:spPr>
          <a:xfrm>
            <a:off x="1814287" y="3428999"/>
            <a:ext cx="9390335" cy="2694109"/>
          </a:xfrm>
          <a:prstGeom prst="wedgeRectCallout">
            <a:avLst>
              <a:gd name="adj1" fmla="val -36367"/>
              <a:gd name="adj2" fmla="val -91880"/>
            </a:avLst>
          </a:pr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Testability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is the measure </a:t>
            </a:r>
          </a:p>
          <a:p>
            <a:r>
              <a:rPr lang="en-US" sz="2400" dirty="0">
                <a:solidFill>
                  <a:schemeClr val="tx1"/>
                </a:solidFill>
              </a:rPr>
              <a:t>of how easily </a:t>
            </a:r>
          </a:p>
          <a:p>
            <a:r>
              <a:rPr lang="en-US" sz="2400" dirty="0">
                <a:solidFill>
                  <a:schemeClr val="tx1"/>
                </a:solidFill>
              </a:rPr>
              <a:t>a software system, component, or hypothesis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can be tested</a:t>
            </a:r>
          </a:p>
          <a:p>
            <a:r>
              <a:rPr lang="en-US" sz="2400" dirty="0">
                <a:solidFill>
                  <a:schemeClr val="tx1"/>
                </a:solidFill>
              </a:rPr>
              <a:t>to verify its correctness, reliability, and functionality.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12" grpId="0"/>
      <p:bldP spid="13" grpId="0" animBg="1"/>
      <p:bldP spid="14" grpId="0" animBg="1"/>
      <p:bldP spid="15" grpId="0" animBg="1"/>
      <p:bldP spid="16" grpId="0" animBg="1"/>
      <p:bldP spid="19" grpId="0"/>
      <p:bldP spid="21" grpId="0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11911</TotalTime>
  <Words>1925</Words>
  <Application>Microsoft Office PowerPoint</Application>
  <PresentationFormat>Widescreen</PresentationFormat>
  <Paragraphs>453</Paragraphs>
  <Slides>47</Slides>
  <Notes>46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Aharoni</vt:lpstr>
      <vt:lpstr>Arial</vt:lpstr>
      <vt:lpstr>Calibri</vt:lpstr>
      <vt:lpstr>Calibri Light</vt:lpstr>
      <vt:lpstr>Comic Sans MS</vt:lpstr>
      <vt:lpstr>Office Theme</vt:lpstr>
      <vt:lpstr>Misconceptions about software testing</vt:lpstr>
      <vt:lpstr>About me</vt:lpstr>
      <vt:lpstr>Why this talk?</vt:lpstr>
      <vt:lpstr>Why this talk?</vt:lpstr>
      <vt:lpstr>PowerPoint Presentation</vt:lpstr>
      <vt:lpstr>1. Everyone can test</vt:lpstr>
      <vt:lpstr>1. Everyone can test</vt:lpstr>
      <vt:lpstr>1. Everyone can test</vt:lpstr>
      <vt:lpstr>2. Testing can be done under any circumstances</vt:lpstr>
      <vt:lpstr>2. Testing can be done under any circumstances</vt:lpstr>
      <vt:lpstr>3. Testing cannot be done without specifications</vt:lpstr>
      <vt:lpstr>3.1.  Understanding requirements means reading them</vt:lpstr>
      <vt:lpstr>3.2 Tests are executable specifications</vt:lpstr>
      <vt:lpstr>4. Manual vs. automated testing</vt:lpstr>
      <vt:lpstr>4. Manual vs. automated testing</vt:lpstr>
      <vt:lpstr>4. Manual vs. automated testing</vt:lpstr>
      <vt:lpstr>5. Automated testing</vt:lpstr>
      <vt:lpstr>5. Automated testing</vt:lpstr>
      <vt:lpstr>5. Automated testing</vt:lpstr>
      <vt:lpstr>5.1 Test automation pyramid</vt:lpstr>
      <vt:lpstr>5.1 Test automation pyramid</vt:lpstr>
      <vt:lpstr>6. Quality assurance is testing</vt:lpstr>
      <vt:lpstr>7. Testers have to find bugs. </vt:lpstr>
      <vt:lpstr>7. Testers have to find bugs. </vt:lpstr>
      <vt:lpstr>8. Testers break software</vt:lpstr>
      <vt:lpstr>9. Testers with 5 years’ experience are senior. </vt:lpstr>
      <vt:lpstr>9. Testers with 5 years’ experience are senior. </vt:lpstr>
      <vt:lpstr>10. Don’t have enough time</vt:lpstr>
      <vt:lpstr>11. Testers are the bearers of bad news. </vt:lpstr>
      <vt:lpstr>12. It’s good &amp; ok to test at the end of the Sprint</vt:lpstr>
      <vt:lpstr>13. Testing is what testers do. </vt:lpstr>
      <vt:lpstr>14 Testing is not a structured activity </vt:lpstr>
      <vt:lpstr>14 Testing is not a structured activity </vt:lpstr>
      <vt:lpstr>14 Testing is not a structured activity </vt:lpstr>
      <vt:lpstr>14.1 Testing can find all the bugs</vt:lpstr>
      <vt:lpstr>14.2 Production bug: testers have failed</vt:lpstr>
      <vt:lpstr>20. I am a good tester</vt:lpstr>
      <vt:lpstr>15.1 Certifications are good or bad</vt:lpstr>
      <vt:lpstr>15.2 I will test better next time</vt:lpstr>
      <vt:lpstr>15.2 I will test better next time</vt:lpstr>
      <vt:lpstr>18. Testing is an analytical activity. </vt:lpstr>
      <vt:lpstr>18.1 In order to properly test you need test cases</vt:lpstr>
      <vt:lpstr>19. What is software testing</vt:lpstr>
      <vt:lpstr>17. Testers are unsuccessful developers</vt:lpstr>
      <vt:lpstr>15. Learning testing</vt:lpstr>
      <vt:lpstr>15. Learning testing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brain</dc:creator>
  <cp:lastModifiedBy>Draghia, Claudiu</cp:lastModifiedBy>
  <cp:revision>405</cp:revision>
  <cp:lastPrinted>2018-04-19T20:36:18Z</cp:lastPrinted>
  <dcterms:created xsi:type="dcterms:W3CDTF">2018-01-17T20:25:30Z</dcterms:created>
  <dcterms:modified xsi:type="dcterms:W3CDTF">2026-03-27T12:43:56Z</dcterms:modified>
</cp:coreProperties>
</file>